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7"/>
    </p:embeddedFont>
    <p:embeddedFont>
      <p:font typeface="Consolas" panose="020B0609020204030204" pitchFamily="49" charset="0"/>
      <p:regular r:id="rId18"/>
      <p:bold r:id="rId19"/>
      <p:italic r:id="rId20"/>
      <p:boldItalic r:id="rId21"/>
    </p:embeddedFont>
    <p:embeddedFont>
      <p:font typeface="DM Sans" panose="020F0502020204030204" pitchFamily="2" charset="0"/>
      <p:regular r:id="rId22"/>
    </p:embeddedFont>
    <p:embeddedFont>
      <p:font typeface="Roboto" panose="02000000000000000000" pitchFamily="2" charset="0"/>
      <p:regular r:id="rId23"/>
    </p:embeddedFont>
    <p:embeddedFont>
      <p:font typeface="Robot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card provides a comprehensive overview of integer arithmetic in C.</a:t>
            </a:r>
          </a:p>
          <a:p>
            <a:endParaRPr lang="en-US"/>
          </a:p>
          <a:p>
            <a:r>
              <a:rPr lang="en-US"/>
              <a:t>Explains the definition and characteristics of integer operations.</a:t>
            </a:r>
          </a:p>
          <a:p>
            <a:endParaRPr lang="en-US"/>
          </a:p>
          <a:p>
            <a:r>
              <a:rPr lang="en-US"/>
              <a:t>Details integer division's truncation behavior with examples.</a:t>
            </a:r>
          </a:p>
          <a:p>
            <a:endParaRPr lang="en-US"/>
          </a:p>
          <a:p>
            <a:r>
              <a:rPr lang="en-US"/>
              <a:t>Highlights key considerations like division by zero and type promotion.</a:t>
            </a:r>
          </a:p>
          <a:p>
            <a:endParaRPr lang="en-US"/>
          </a:p>
          <a:p>
            <a:r>
              <a:rPr lang="en-US"/>
              <a:t>Includes a complete C program demonstrating various integer arithmetic operations.</a:t>
            </a:r>
          </a:p>
          <a:p>
            <a:endParaRPr lang="en-US"/>
          </a:p>
          <a:p>
            <a:r>
              <a:rPr lang="en-US"/>
              <a:t>Provides and explains the expected output of the C program.</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73320"/>
            <a:ext cx="16230600" cy="10773410"/>
            <a:chOff x="0" y="0"/>
            <a:chExt cx="4274726" cy="2837441"/>
          </a:xfrm>
        </p:grpSpPr>
        <p:sp>
          <p:nvSpPr>
            <p:cNvPr id="3" name="Freeform 3"/>
            <p:cNvSpPr/>
            <p:nvPr/>
          </p:nvSpPr>
          <p:spPr>
            <a:xfrm>
              <a:off x="0" y="0"/>
              <a:ext cx="4274726" cy="2837441"/>
            </a:xfrm>
            <a:custGeom>
              <a:avLst/>
              <a:gdLst/>
              <a:ahLst/>
              <a:cxnLst/>
              <a:rect l="l" t="t" r="r" b="b"/>
              <a:pathLst>
                <a:path w="4274726" h="2837441">
                  <a:moveTo>
                    <a:pt x="24327" y="0"/>
                  </a:moveTo>
                  <a:lnTo>
                    <a:pt x="4250399" y="0"/>
                  </a:lnTo>
                  <a:cubicBezTo>
                    <a:pt x="4263834" y="0"/>
                    <a:pt x="4274726" y="10891"/>
                    <a:pt x="4274726" y="24327"/>
                  </a:cubicBezTo>
                  <a:lnTo>
                    <a:pt x="4274726" y="2813114"/>
                  </a:lnTo>
                  <a:cubicBezTo>
                    <a:pt x="4274726" y="2826550"/>
                    <a:pt x="4263834" y="2837441"/>
                    <a:pt x="4250399" y="2837441"/>
                  </a:cubicBezTo>
                  <a:lnTo>
                    <a:pt x="24327" y="2837441"/>
                  </a:lnTo>
                  <a:cubicBezTo>
                    <a:pt x="10891" y="2837441"/>
                    <a:pt x="0" y="2826550"/>
                    <a:pt x="0" y="2813114"/>
                  </a:cubicBezTo>
                  <a:lnTo>
                    <a:pt x="0" y="24327"/>
                  </a:lnTo>
                  <a:cubicBezTo>
                    <a:pt x="0" y="10891"/>
                    <a:pt x="10891" y="0"/>
                    <a:pt x="24327" y="0"/>
                  </a:cubicBezTo>
                  <a:close/>
                </a:path>
              </a:pathLst>
            </a:custGeom>
            <a:solidFill>
              <a:srgbClr val="FFFFFF"/>
            </a:solidFill>
            <a:ln w="38100" cap="rnd">
              <a:solidFill>
                <a:srgbClr val="FDD56F"/>
              </a:solidFill>
              <a:prstDash val="solid"/>
              <a:round/>
            </a:ln>
          </p:spPr>
        </p:sp>
        <p:sp>
          <p:nvSpPr>
            <p:cNvPr id="4" name="TextBox 4"/>
            <p:cNvSpPr txBox="1"/>
            <p:nvPr/>
          </p:nvSpPr>
          <p:spPr>
            <a:xfrm>
              <a:off x="0" y="-38100"/>
              <a:ext cx="4274726" cy="28755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6768597" y="2628077"/>
            <a:ext cx="11422547" cy="5030847"/>
            <a:chOff x="0" y="0"/>
            <a:chExt cx="3008407" cy="1324997"/>
          </a:xfrm>
        </p:grpSpPr>
        <p:sp>
          <p:nvSpPr>
            <p:cNvPr id="6" name="Freeform 6"/>
            <p:cNvSpPr/>
            <p:nvPr/>
          </p:nvSpPr>
          <p:spPr>
            <a:xfrm>
              <a:off x="0" y="0"/>
              <a:ext cx="3008407" cy="1324997"/>
            </a:xfrm>
            <a:custGeom>
              <a:avLst/>
              <a:gdLst/>
              <a:ahLst/>
              <a:cxnLst/>
              <a:rect l="l" t="t" r="r" b="b"/>
              <a:pathLst>
                <a:path w="3008407" h="1324997">
                  <a:moveTo>
                    <a:pt x="0" y="0"/>
                  </a:moveTo>
                  <a:lnTo>
                    <a:pt x="3008407" y="0"/>
                  </a:lnTo>
                  <a:lnTo>
                    <a:pt x="3008407" y="1324997"/>
                  </a:lnTo>
                  <a:lnTo>
                    <a:pt x="0" y="1324997"/>
                  </a:lnTo>
                  <a:close/>
                </a:path>
              </a:pathLst>
            </a:custGeom>
            <a:solidFill>
              <a:srgbClr val="FDD56F"/>
            </a:solidFill>
          </p:spPr>
        </p:sp>
        <p:sp>
          <p:nvSpPr>
            <p:cNvPr id="7" name="TextBox 7"/>
            <p:cNvSpPr txBox="1"/>
            <p:nvPr/>
          </p:nvSpPr>
          <p:spPr>
            <a:xfrm>
              <a:off x="0" y="-38100"/>
              <a:ext cx="3008407" cy="136309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63030" y="395382"/>
            <a:ext cx="4161810" cy="1138308"/>
            <a:chOff x="0" y="0"/>
            <a:chExt cx="1096115" cy="299801"/>
          </a:xfrm>
        </p:grpSpPr>
        <p:sp>
          <p:nvSpPr>
            <p:cNvPr id="9" name="Freeform 9"/>
            <p:cNvSpPr/>
            <p:nvPr/>
          </p:nvSpPr>
          <p:spPr>
            <a:xfrm>
              <a:off x="0" y="0"/>
              <a:ext cx="1096115" cy="299801"/>
            </a:xfrm>
            <a:custGeom>
              <a:avLst/>
              <a:gdLst/>
              <a:ahLst/>
              <a:cxnLst/>
              <a:rect l="l" t="t" r="r" b="b"/>
              <a:pathLst>
                <a:path w="1096115" h="299801">
                  <a:moveTo>
                    <a:pt x="94872" y="0"/>
                  </a:moveTo>
                  <a:lnTo>
                    <a:pt x="1001243" y="0"/>
                  </a:lnTo>
                  <a:cubicBezTo>
                    <a:pt x="1053639" y="0"/>
                    <a:pt x="1096115" y="42475"/>
                    <a:pt x="1096115" y="94872"/>
                  </a:cubicBezTo>
                  <a:lnTo>
                    <a:pt x="1096115" y="204930"/>
                  </a:lnTo>
                  <a:cubicBezTo>
                    <a:pt x="1096115" y="257326"/>
                    <a:pt x="1053639" y="299801"/>
                    <a:pt x="1001243" y="299801"/>
                  </a:cubicBezTo>
                  <a:lnTo>
                    <a:pt x="94872" y="299801"/>
                  </a:lnTo>
                  <a:cubicBezTo>
                    <a:pt x="42475" y="299801"/>
                    <a:pt x="0" y="257326"/>
                    <a:pt x="0" y="204930"/>
                  </a:cubicBezTo>
                  <a:lnTo>
                    <a:pt x="0" y="94872"/>
                  </a:lnTo>
                  <a:cubicBezTo>
                    <a:pt x="0" y="42475"/>
                    <a:pt x="42475" y="0"/>
                    <a:pt x="94872" y="0"/>
                  </a:cubicBezTo>
                  <a:close/>
                </a:path>
              </a:pathLst>
            </a:custGeom>
            <a:solidFill>
              <a:srgbClr val="C8DDFD"/>
            </a:solidFill>
          </p:spPr>
        </p:sp>
        <p:sp>
          <p:nvSpPr>
            <p:cNvPr id="10" name="TextBox 10"/>
            <p:cNvSpPr txBox="1"/>
            <p:nvPr/>
          </p:nvSpPr>
          <p:spPr>
            <a:xfrm>
              <a:off x="0" y="-104775"/>
              <a:ext cx="1096115" cy="404576"/>
            </a:xfrm>
            <a:prstGeom prst="rect">
              <a:avLst/>
            </a:prstGeom>
          </p:spPr>
          <p:txBody>
            <a:bodyPr lIns="50800" tIns="50800" rIns="50800" bIns="50800" rtlCol="0" anchor="ctr"/>
            <a:lstStyle/>
            <a:p>
              <a:pPr algn="ctr">
                <a:lnSpc>
                  <a:spcPts val="7419"/>
                </a:lnSpc>
              </a:pPr>
              <a:r>
                <a:rPr lang="en-US" sz="5299" spc="-180">
                  <a:solidFill>
                    <a:srgbClr val="000000"/>
                  </a:solidFill>
                  <a:latin typeface="DM Sans"/>
                  <a:ea typeface="DM Sans"/>
                  <a:cs typeface="DM Sans"/>
                  <a:sym typeface="DM Sans"/>
                </a:rPr>
                <a:t>CHAPTER - 4</a:t>
              </a:r>
            </a:p>
          </p:txBody>
        </p:sp>
      </p:grpSp>
      <p:grpSp>
        <p:nvGrpSpPr>
          <p:cNvPr id="11" name="Group 11"/>
          <p:cNvGrpSpPr/>
          <p:nvPr/>
        </p:nvGrpSpPr>
        <p:grpSpPr>
          <a:xfrm>
            <a:off x="4922207" y="3265905"/>
            <a:ext cx="9615535" cy="2286198"/>
            <a:chOff x="0" y="0"/>
            <a:chExt cx="2532487" cy="602126"/>
          </a:xfrm>
        </p:grpSpPr>
        <p:sp>
          <p:nvSpPr>
            <p:cNvPr id="12" name="Freeform 12"/>
            <p:cNvSpPr/>
            <p:nvPr/>
          </p:nvSpPr>
          <p:spPr>
            <a:xfrm>
              <a:off x="0" y="0"/>
              <a:ext cx="2532487" cy="602126"/>
            </a:xfrm>
            <a:custGeom>
              <a:avLst/>
              <a:gdLst/>
              <a:ahLst/>
              <a:cxnLst/>
              <a:rect l="l" t="t" r="r" b="b"/>
              <a:pathLst>
                <a:path w="2532487" h="602126">
                  <a:moveTo>
                    <a:pt x="41063" y="0"/>
                  </a:moveTo>
                  <a:lnTo>
                    <a:pt x="2491424" y="0"/>
                  </a:lnTo>
                  <a:cubicBezTo>
                    <a:pt x="2514102" y="0"/>
                    <a:pt x="2532487" y="18384"/>
                    <a:pt x="2532487" y="41063"/>
                  </a:cubicBezTo>
                  <a:lnTo>
                    <a:pt x="2532487" y="561064"/>
                  </a:lnTo>
                  <a:cubicBezTo>
                    <a:pt x="2532487" y="583742"/>
                    <a:pt x="2514102" y="602126"/>
                    <a:pt x="2491424" y="602126"/>
                  </a:cubicBezTo>
                  <a:lnTo>
                    <a:pt x="41063" y="602126"/>
                  </a:lnTo>
                  <a:cubicBezTo>
                    <a:pt x="30172" y="602126"/>
                    <a:pt x="19728" y="597800"/>
                    <a:pt x="12027" y="590099"/>
                  </a:cubicBezTo>
                  <a:cubicBezTo>
                    <a:pt x="4326" y="582399"/>
                    <a:pt x="0" y="571954"/>
                    <a:pt x="0" y="561064"/>
                  </a:cubicBezTo>
                  <a:lnTo>
                    <a:pt x="0" y="41063"/>
                  </a:lnTo>
                  <a:cubicBezTo>
                    <a:pt x="0" y="18384"/>
                    <a:pt x="18384" y="0"/>
                    <a:pt x="41063" y="0"/>
                  </a:cubicBezTo>
                  <a:close/>
                </a:path>
              </a:pathLst>
            </a:custGeom>
            <a:solidFill>
              <a:srgbClr val="C8DDFD"/>
            </a:solidFill>
          </p:spPr>
        </p:sp>
        <p:sp>
          <p:nvSpPr>
            <p:cNvPr id="13" name="TextBox 13"/>
            <p:cNvSpPr txBox="1"/>
            <p:nvPr/>
          </p:nvSpPr>
          <p:spPr>
            <a:xfrm>
              <a:off x="0" y="-104775"/>
              <a:ext cx="2532487" cy="706901"/>
            </a:xfrm>
            <a:prstGeom prst="rect">
              <a:avLst/>
            </a:prstGeom>
          </p:spPr>
          <p:txBody>
            <a:bodyPr lIns="50800" tIns="50800" rIns="50800" bIns="50800" rtlCol="0" anchor="ctr"/>
            <a:lstStyle/>
            <a:p>
              <a:pPr algn="ctr">
                <a:lnSpc>
                  <a:spcPts val="7979"/>
                </a:lnSpc>
              </a:pPr>
              <a:r>
                <a:rPr lang="en-US" sz="5699" spc="-193">
                  <a:solidFill>
                    <a:srgbClr val="000000"/>
                  </a:solidFill>
                  <a:latin typeface="DM Sans"/>
                  <a:ea typeface="DM Sans"/>
                  <a:cs typeface="DM Sans"/>
                  <a:sym typeface="DM Sans"/>
                </a:rPr>
                <a:t>Operators and Expressions</a:t>
              </a:r>
            </a:p>
          </p:txBody>
        </p:sp>
      </p:grpSp>
      <p:sp>
        <p:nvSpPr>
          <p:cNvPr id="14" name="TextBox 14"/>
          <p:cNvSpPr txBox="1"/>
          <p:nvPr/>
        </p:nvSpPr>
        <p:spPr>
          <a:xfrm>
            <a:off x="4514630" y="6909720"/>
            <a:ext cx="9873945" cy="588168"/>
          </a:xfrm>
          <a:prstGeom prst="rect">
            <a:avLst/>
          </a:prstGeom>
        </p:spPr>
        <p:txBody>
          <a:bodyPr lIns="0" tIns="0" rIns="0" bIns="0" rtlCol="0" anchor="t">
            <a:spAutoFit/>
          </a:bodyPr>
          <a:lstStyle/>
          <a:p>
            <a:pPr algn="ctr">
              <a:lnSpc>
                <a:spcPts val="4406"/>
              </a:lnSpc>
            </a:pPr>
            <a:r>
              <a:rPr lang="en-US" sz="4406" spc="-149">
                <a:solidFill>
                  <a:srgbClr val="000000"/>
                </a:solidFill>
                <a:latin typeface="DM Sans"/>
                <a:ea typeface="DM Sans"/>
                <a:cs typeface="DM Sans"/>
                <a:sym typeface="DM Sans"/>
              </a:rPr>
              <a:t>Presented by Henil Patel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92238" y="1787724"/>
            <a:ext cx="15122724" cy="1009799"/>
          </a:xfrm>
          <a:prstGeom prst="rect">
            <a:avLst/>
          </a:prstGeom>
        </p:spPr>
        <p:txBody>
          <a:bodyPr lIns="0" tIns="0" rIns="0" bIns="0" rtlCol="0" anchor="t">
            <a:spAutoFit/>
          </a:bodyPr>
          <a:lstStyle/>
          <a:p>
            <a:pPr algn="l">
              <a:lnSpc>
                <a:spcPts val="6937"/>
              </a:lnSpc>
            </a:pPr>
            <a:r>
              <a:rPr lang="en-US" sz="5562">
                <a:solidFill>
                  <a:srgbClr val="2E3C4E"/>
                </a:solidFill>
                <a:latin typeface="Arimo"/>
                <a:ea typeface="Arimo"/>
                <a:cs typeface="Arimo"/>
                <a:sym typeface="Arimo"/>
              </a:rPr>
              <a:t>Special Operators: Bitwise, Comma, and </a:t>
            </a:r>
            <a:r>
              <a:rPr lang="en-US" sz="5562">
                <a:solidFill>
                  <a:srgbClr val="384653"/>
                </a:solidFill>
                <a:latin typeface="Arimo"/>
                <a:ea typeface="Arimo"/>
                <a:cs typeface="Arimo"/>
                <a:sym typeface="Arimo"/>
              </a:rPr>
              <a:t>sizeof</a:t>
            </a:r>
          </a:p>
        </p:txBody>
      </p:sp>
      <p:sp>
        <p:nvSpPr>
          <p:cNvPr id="7" name="TextBox 7"/>
          <p:cNvSpPr txBox="1"/>
          <p:nvPr/>
        </p:nvSpPr>
        <p:spPr>
          <a:xfrm>
            <a:off x="992238" y="3468141"/>
            <a:ext cx="3544044" cy="481012"/>
          </a:xfrm>
          <a:prstGeom prst="rect">
            <a:avLst/>
          </a:prstGeom>
        </p:spPr>
        <p:txBody>
          <a:bodyPr lIns="0" tIns="0" rIns="0" bIns="0" rtlCol="0" anchor="t">
            <a:spAutoFit/>
          </a:bodyPr>
          <a:lstStyle/>
          <a:p>
            <a:pPr algn="l">
              <a:lnSpc>
                <a:spcPts val="3437"/>
              </a:lnSpc>
            </a:pPr>
            <a:r>
              <a:rPr lang="en-US" sz="2750">
                <a:solidFill>
                  <a:srgbClr val="2E3C4E"/>
                </a:solidFill>
                <a:latin typeface="Arimo"/>
                <a:ea typeface="Arimo"/>
                <a:cs typeface="Arimo"/>
                <a:sym typeface="Arimo"/>
              </a:rPr>
              <a:t>Bitwise Operators</a:t>
            </a:r>
          </a:p>
        </p:txBody>
      </p:sp>
      <p:sp>
        <p:nvSpPr>
          <p:cNvPr id="8" name="TextBox 8"/>
          <p:cNvSpPr txBox="1"/>
          <p:nvPr/>
        </p:nvSpPr>
        <p:spPr>
          <a:xfrm>
            <a:off x="992238" y="4156472"/>
            <a:ext cx="4916686" cy="1361331"/>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Used for manipulation of data at the bit level (testing or shifting bits). Cannot be applied to float or double.</a:t>
            </a:r>
          </a:p>
        </p:txBody>
      </p:sp>
      <p:sp>
        <p:nvSpPr>
          <p:cNvPr id="9" name="TextBox 9"/>
          <p:cNvSpPr txBox="1"/>
          <p:nvPr/>
        </p:nvSpPr>
        <p:spPr>
          <a:xfrm>
            <a:off x="992238" y="5696694"/>
            <a:ext cx="4916686" cy="510928"/>
          </a:xfrm>
          <a:prstGeom prst="rect">
            <a:avLst/>
          </a:prstGeom>
        </p:spPr>
        <p:txBody>
          <a:bodyPr lIns="0" tIns="0" rIns="0" bIns="0" rtlCol="0" anchor="t">
            <a:spAutoFit/>
          </a:bodyPr>
          <a:lstStyle/>
          <a:p>
            <a:pPr marL="329902" lvl="1" indent="-164951" algn="l">
              <a:lnSpc>
                <a:spcPts val="3312"/>
              </a:lnSpc>
              <a:buFont typeface="Arial"/>
              <a:buChar char="•"/>
            </a:pPr>
            <a:r>
              <a:rPr lang="en-US" sz="2187">
                <a:solidFill>
                  <a:srgbClr val="384653"/>
                </a:solidFill>
                <a:latin typeface="Roboto"/>
                <a:ea typeface="Roboto"/>
                <a:cs typeface="Roboto"/>
                <a:sym typeface="Roboto"/>
              </a:rPr>
              <a:t>&amp; (AND)</a:t>
            </a:r>
          </a:p>
        </p:txBody>
      </p:sp>
      <p:sp>
        <p:nvSpPr>
          <p:cNvPr id="10" name="TextBox 10"/>
          <p:cNvSpPr txBox="1"/>
          <p:nvPr/>
        </p:nvSpPr>
        <p:spPr>
          <a:xfrm>
            <a:off x="992238" y="6230541"/>
            <a:ext cx="4916686" cy="510928"/>
          </a:xfrm>
          <a:prstGeom prst="rect">
            <a:avLst/>
          </a:prstGeom>
        </p:spPr>
        <p:txBody>
          <a:bodyPr lIns="0" tIns="0" rIns="0" bIns="0" rtlCol="0" anchor="t">
            <a:spAutoFit/>
          </a:bodyPr>
          <a:lstStyle/>
          <a:p>
            <a:pPr marL="329902" lvl="1" indent="-164951" algn="l">
              <a:lnSpc>
                <a:spcPts val="3312"/>
              </a:lnSpc>
              <a:buFont typeface="Arial"/>
              <a:buChar char="•"/>
            </a:pPr>
            <a:r>
              <a:rPr lang="en-US" sz="2187">
                <a:solidFill>
                  <a:srgbClr val="384653"/>
                </a:solidFill>
                <a:latin typeface="Roboto"/>
                <a:ea typeface="Roboto"/>
                <a:cs typeface="Roboto"/>
                <a:sym typeface="Roboto"/>
              </a:rPr>
              <a:t>| (OR)</a:t>
            </a:r>
          </a:p>
        </p:txBody>
      </p:sp>
      <p:sp>
        <p:nvSpPr>
          <p:cNvPr id="11" name="TextBox 11"/>
          <p:cNvSpPr txBox="1"/>
          <p:nvPr/>
        </p:nvSpPr>
        <p:spPr>
          <a:xfrm>
            <a:off x="992238" y="6764388"/>
            <a:ext cx="4916686" cy="510928"/>
          </a:xfrm>
          <a:prstGeom prst="rect">
            <a:avLst/>
          </a:prstGeom>
        </p:spPr>
        <p:txBody>
          <a:bodyPr lIns="0" tIns="0" rIns="0" bIns="0" rtlCol="0" anchor="t">
            <a:spAutoFit/>
          </a:bodyPr>
          <a:lstStyle/>
          <a:p>
            <a:pPr marL="329902" lvl="1" indent="-164951" algn="l">
              <a:lnSpc>
                <a:spcPts val="3312"/>
              </a:lnSpc>
              <a:buFont typeface="Arial"/>
              <a:buChar char="•"/>
            </a:pPr>
            <a:r>
              <a:rPr lang="en-US" sz="2187">
                <a:solidFill>
                  <a:srgbClr val="384653"/>
                </a:solidFill>
                <a:latin typeface="Roboto"/>
                <a:ea typeface="Roboto"/>
                <a:cs typeface="Roboto"/>
                <a:sym typeface="Roboto"/>
              </a:rPr>
              <a:t>^ (XOR)</a:t>
            </a:r>
          </a:p>
        </p:txBody>
      </p:sp>
      <p:sp>
        <p:nvSpPr>
          <p:cNvPr id="12" name="TextBox 12"/>
          <p:cNvSpPr txBox="1"/>
          <p:nvPr/>
        </p:nvSpPr>
        <p:spPr>
          <a:xfrm>
            <a:off x="992238" y="7298234"/>
            <a:ext cx="4916686" cy="510928"/>
          </a:xfrm>
          <a:prstGeom prst="rect">
            <a:avLst/>
          </a:prstGeom>
        </p:spPr>
        <p:txBody>
          <a:bodyPr lIns="0" tIns="0" rIns="0" bIns="0" rtlCol="0" anchor="t">
            <a:spAutoFit/>
          </a:bodyPr>
          <a:lstStyle/>
          <a:p>
            <a:pPr marL="329902" lvl="1" indent="-164951" algn="l">
              <a:lnSpc>
                <a:spcPts val="3312"/>
              </a:lnSpc>
              <a:buFont typeface="Arial"/>
              <a:buChar char="•"/>
            </a:pPr>
            <a:r>
              <a:rPr lang="en-US" sz="2187">
                <a:solidFill>
                  <a:srgbClr val="384653"/>
                </a:solidFill>
                <a:latin typeface="Roboto"/>
                <a:ea typeface="Roboto"/>
                <a:cs typeface="Roboto"/>
                <a:sym typeface="Roboto"/>
              </a:rPr>
              <a:t>&lt;&lt; (Shift Left)</a:t>
            </a:r>
          </a:p>
        </p:txBody>
      </p:sp>
      <p:sp>
        <p:nvSpPr>
          <p:cNvPr id="13" name="TextBox 13"/>
          <p:cNvSpPr txBox="1"/>
          <p:nvPr/>
        </p:nvSpPr>
        <p:spPr>
          <a:xfrm>
            <a:off x="992238" y="7832080"/>
            <a:ext cx="4916686" cy="510928"/>
          </a:xfrm>
          <a:prstGeom prst="rect">
            <a:avLst/>
          </a:prstGeom>
        </p:spPr>
        <p:txBody>
          <a:bodyPr lIns="0" tIns="0" rIns="0" bIns="0" rtlCol="0" anchor="t">
            <a:spAutoFit/>
          </a:bodyPr>
          <a:lstStyle/>
          <a:p>
            <a:pPr marL="329902" lvl="1" indent="-164951" algn="l">
              <a:lnSpc>
                <a:spcPts val="3312"/>
              </a:lnSpc>
              <a:buFont typeface="Arial"/>
              <a:buChar char="•"/>
            </a:pPr>
            <a:r>
              <a:rPr lang="en-US" sz="2187">
                <a:solidFill>
                  <a:srgbClr val="384653"/>
                </a:solidFill>
                <a:latin typeface="Roboto"/>
                <a:ea typeface="Roboto"/>
                <a:cs typeface="Roboto"/>
                <a:sym typeface="Roboto"/>
              </a:rPr>
              <a:t>&gt; (Shift Right)</a:t>
            </a:r>
          </a:p>
        </p:txBody>
      </p:sp>
      <p:sp>
        <p:nvSpPr>
          <p:cNvPr id="14" name="TextBox 14"/>
          <p:cNvSpPr txBox="1"/>
          <p:nvPr/>
        </p:nvSpPr>
        <p:spPr>
          <a:xfrm>
            <a:off x="6610201" y="3468141"/>
            <a:ext cx="3562350" cy="481012"/>
          </a:xfrm>
          <a:prstGeom prst="rect">
            <a:avLst/>
          </a:prstGeom>
        </p:spPr>
        <p:txBody>
          <a:bodyPr lIns="0" tIns="0" rIns="0" bIns="0" rtlCol="0" anchor="t">
            <a:spAutoFit/>
          </a:bodyPr>
          <a:lstStyle/>
          <a:p>
            <a:pPr algn="l">
              <a:lnSpc>
                <a:spcPts val="3437"/>
              </a:lnSpc>
            </a:pPr>
            <a:r>
              <a:rPr lang="en-US" sz="2750">
                <a:solidFill>
                  <a:srgbClr val="2E3C4E"/>
                </a:solidFill>
                <a:latin typeface="Arimo"/>
                <a:ea typeface="Arimo"/>
                <a:cs typeface="Arimo"/>
                <a:sym typeface="Arimo"/>
              </a:rPr>
              <a:t>The Comma Operator</a:t>
            </a:r>
          </a:p>
        </p:txBody>
      </p:sp>
      <p:sp>
        <p:nvSpPr>
          <p:cNvPr id="15" name="TextBox 15"/>
          <p:cNvSpPr txBox="1"/>
          <p:nvPr/>
        </p:nvSpPr>
        <p:spPr>
          <a:xfrm>
            <a:off x="6610201" y="4156472"/>
            <a:ext cx="4916686" cy="220221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Links related expressions together. Expressions are evaluated left to right, and the value of the </a:t>
            </a:r>
            <a:r>
              <a:rPr lang="en-US" sz="2187" b="1">
                <a:solidFill>
                  <a:srgbClr val="384653"/>
                </a:solidFill>
                <a:latin typeface="Roboto Bold"/>
                <a:ea typeface="Roboto Bold"/>
                <a:cs typeface="Roboto Bold"/>
                <a:sym typeface="Roboto Bold"/>
              </a:rPr>
              <a:t>right-most</a:t>
            </a:r>
            <a:r>
              <a:rPr lang="en-US" sz="2187">
                <a:solidFill>
                  <a:srgbClr val="384653"/>
                </a:solidFill>
                <a:latin typeface="Roboto"/>
                <a:ea typeface="Roboto"/>
                <a:cs typeface="Roboto"/>
                <a:sym typeface="Roboto"/>
              </a:rPr>
              <a:t> expression is the value of the combined expression.</a:t>
            </a:r>
          </a:p>
        </p:txBody>
      </p:sp>
      <p:sp>
        <p:nvSpPr>
          <p:cNvPr id="16" name="TextBox 16"/>
          <p:cNvSpPr txBox="1"/>
          <p:nvPr/>
        </p:nvSpPr>
        <p:spPr>
          <a:xfrm>
            <a:off x="6610201" y="6537572"/>
            <a:ext cx="4916686" cy="936129"/>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Example: value = (x=10, y=5, x+y); (value becomes 15)</a:t>
            </a:r>
          </a:p>
        </p:txBody>
      </p:sp>
      <p:sp>
        <p:nvSpPr>
          <p:cNvPr id="17" name="TextBox 17"/>
          <p:cNvSpPr txBox="1"/>
          <p:nvPr/>
        </p:nvSpPr>
        <p:spPr>
          <a:xfrm>
            <a:off x="12228165" y="3468141"/>
            <a:ext cx="3544044" cy="509588"/>
          </a:xfrm>
          <a:prstGeom prst="rect">
            <a:avLst/>
          </a:prstGeom>
        </p:spPr>
        <p:txBody>
          <a:bodyPr lIns="0" tIns="0" rIns="0" bIns="0" rtlCol="0" anchor="t">
            <a:spAutoFit/>
          </a:bodyPr>
          <a:lstStyle/>
          <a:p>
            <a:pPr algn="l">
              <a:lnSpc>
                <a:spcPts val="3437"/>
              </a:lnSpc>
            </a:pPr>
            <a:r>
              <a:rPr lang="en-US" sz="2750">
                <a:solidFill>
                  <a:srgbClr val="2E3C4E"/>
                </a:solidFill>
                <a:latin typeface="Arimo"/>
                <a:ea typeface="Arimo"/>
                <a:cs typeface="Arimo"/>
                <a:sym typeface="Arimo"/>
              </a:rPr>
              <a:t>The </a:t>
            </a:r>
            <a:r>
              <a:rPr lang="en-US" sz="2750">
                <a:solidFill>
                  <a:srgbClr val="384653"/>
                </a:solidFill>
                <a:latin typeface="Arimo"/>
                <a:ea typeface="Arimo"/>
                <a:cs typeface="Arimo"/>
                <a:sym typeface="Arimo"/>
              </a:rPr>
              <a:t>sizeof</a:t>
            </a:r>
            <a:r>
              <a:rPr lang="en-US" sz="2750">
                <a:solidFill>
                  <a:srgbClr val="2E3C4E"/>
                </a:solidFill>
                <a:latin typeface="Arimo"/>
                <a:ea typeface="Arimo"/>
                <a:cs typeface="Arimo"/>
                <a:sym typeface="Arimo"/>
              </a:rPr>
              <a:t> Operator</a:t>
            </a:r>
          </a:p>
        </p:txBody>
      </p:sp>
      <p:sp>
        <p:nvSpPr>
          <p:cNvPr id="18" name="TextBox 18"/>
          <p:cNvSpPr txBox="1"/>
          <p:nvPr/>
        </p:nvSpPr>
        <p:spPr>
          <a:xfrm>
            <a:off x="12228165" y="4185048"/>
            <a:ext cx="5086499" cy="1351806"/>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A compile-time operator that returns the number of bytes the operand occupies (variable, constant, or data type).</a:t>
            </a:r>
          </a:p>
        </p:txBody>
      </p:sp>
      <p:sp>
        <p:nvSpPr>
          <p:cNvPr id="19" name="TextBox 19"/>
          <p:cNvSpPr txBox="1"/>
          <p:nvPr/>
        </p:nvSpPr>
        <p:spPr>
          <a:xfrm>
            <a:off x="12228165" y="5715744"/>
            <a:ext cx="5086499" cy="1351806"/>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Used to determine the size of arrays/structures or for dynamic memory allocation.</a:t>
            </a:r>
          </a:p>
        </p:txBody>
      </p:sp>
      <p:sp>
        <p:nvSpPr>
          <p:cNvPr id="20" name="TextBox 20"/>
          <p:cNvSpPr txBox="1"/>
          <p:nvPr/>
        </p:nvSpPr>
        <p:spPr>
          <a:xfrm>
            <a:off x="12228165" y="7246441"/>
            <a:ext cx="5086499" cy="501403"/>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Example: m = sizeof(sum);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36724" y="878086"/>
            <a:ext cx="11085611" cy="884039"/>
          </a:xfrm>
          <a:prstGeom prst="rect">
            <a:avLst/>
          </a:prstGeom>
        </p:spPr>
        <p:txBody>
          <a:bodyPr lIns="0" tIns="0" rIns="0" bIns="0" rtlCol="0" anchor="t">
            <a:spAutoFit/>
          </a:bodyPr>
          <a:lstStyle/>
          <a:p>
            <a:pPr algn="l">
              <a:lnSpc>
                <a:spcPts val="6562"/>
              </a:lnSpc>
            </a:pPr>
            <a:r>
              <a:rPr lang="en-US" sz="5250">
                <a:solidFill>
                  <a:srgbClr val="2E3C4E"/>
                </a:solidFill>
                <a:latin typeface="Arimo"/>
                <a:ea typeface="Arimo"/>
                <a:cs typeface="Arimo"/>
                <a:sym typeface="Arimo"/>
              </a:rPr>
              <a:t>Precedence of Arithmetic Operators</a:t>
            </a:r>
          </a:p>
        </p:txBody>
      </p:sp>
      <p:sp>
        <p:nvSpPr>
          <p:cNvPr id="7" name="TextBox 7"/>
          <p:cNvSpPr txBox="1"/>
          <p:nvPr/>
        </p:nvSpPr>
        <p:spPr>
          <a:xfrm>
            <a:off x="936724" y="2230785"/>
            <a:ext cx="16414551" cy="869751"/>
          </a:xfrm>
          <a:prstGeom prst="rect">
            <a:avLst/>
          </a:prstGeom>
        </p:spPr>
        <p:txBody>
          <a:bodyPr lIns="0" tIns="0" rIns="0" bIns="0" rtlCol="0" anchor="t">
            <a:spAutoFit/>
          </a:bodyPr>
          <a:lstStyle/>
          <a:p>
            <a:pPr algn="l">
              <a:lnSpc>
                <a:spcPts val="3124"/>
              </a:lnSpc>
            </a:pPr>
            <a:r>
              <a:rPr lang="en-US" sz="2062">
                <a:solidFill>
                  <a:srgbClr val="384653"/>
                </a:solidFill>
                <a:latin typeface="Roboto"/>
                <a:ea typeface="Roboto"/>
                <a:cs typeface="Roboto"/>
                <a:sym typeface="Roboto"/>
              </a:rPr>
              <a:t>In C programming, just like in mathematics, operator precedence dictates the order in which operations are performed in an expression. When an expression contains multiple operators, those with higher precedence are evaluated before those with lower precedence.</a:t>
            </a:r>
          </a:p>
        </p:txBody>
      </p:sp>
      <p:sp>
        <p:nvSpPr>
          <p:cNvPr id="8" name="TextBox 8"/>
          <p:cNvSpPr txBox="1"/>
          <p:nvPr/>
        </p:nvSpPr>
        <p:spPr>
          <a:xfrm>
            <a:off x="936724" y="3463826"/>
            <a:ext cx="6495009" cy="539949"/>
          </a:xfrm>
          <a:prstGeom prst="rect">
            <a:avLst/>
          </a:prstGeom>
        </p:spPr>
        <p:txBody>
          <a:bodyPr lIns="0" tIns="0" rIns="0" bIns="0" rtlCol="0" anchor="t">
            <a:spAutoFit/>
          </a:bodyPr>
          <a:lstStyle/>
          <a:p>
            <a:pPr algn="l">
              <a:lnSpc>
                <a:spcPts val="3937"/>
              </a:lnSpc>
            </a:pPr>
            <a:r>
              <a:rPr lang="en-US" sz="3125">
                <a:solidFill>
                  <a:srgbClr val="2E3C4E"/>
                </a:solidFill>
                <a:latin typeface="Arimo"/>
                <a:ea typeface="Arimo"/>
                <a:cs typeface="Arimo"/>
                <a:sym typeface="Arimo"/>
              </a:rPr>
              <a:t>How Precedence Affects Evaluation</a:t>
            </a:r>
          </a:p>
        </p:txBody>
      </p:sp>
      <p:sp>
        <p:nvSpPr>
          <p:cNvPr id="9" name="TextBox 9"/>
          <p:cNvSpPr txBox="1"/>
          <p:nvPr/>
        </p:nvSpPr>
        <p:spPr>
          <a:xfrm>
            <a:off x="936724" y="4338489"/>
            <a:ext cx="16414551" cy="468214"/>
          </a:xfrm>
          <a:prstGeom prst="rect">
            <a:avLst/>
          </a:prstGeom>
        </p:spPr>
        <p:txBody>
          <a:bodyPr lIns="0" tIns="0" rIns="0" bIns="0" rtlCol="0" anchor="t">
            <a:spAutoFit/>
          </a:bodyPr>
          <a:lstStyle/>
          <a:p>
            <a:pPr algn="l">
              <a:lnSpc>
                <a:spcPts val="3124"/>
              </a:lnSpc>
            </a:pPr>
            <a:r>
              <a:rPr lang="en-US" sz="2062">
                <a:solidFill>
                  <a:srgbClr val="384653"/>
                </a:solidFill>
                <a:latin typeface="Roboto"/>
                <a:ea typeface="Roboto"/>
                <a:cs typeface="Roboto"/>
                <a:sym typeface="Roboto"/>
              </a:rPr>
              <a:t>Consider the following example:</a:t>
            </a:r>
          </a:p>
        </p:txBody>
      </p:sp>
      <p:grpSp>
        <p:nvGrpSpPr>
          <p:cNvPr id="10" name="Group 10"/>
          <p:cNvGrpSpPr/>
          <p:nvPr/>
        </p:nvGrpSpPr>
        <p:grpSpPr>
          <a:xfrm>
            <a:off x="936724" y="5107781"/>
            <a:ext cx="16414551" cy="802779"/>
            <a:chOff x="0" y="0"/>
            <a:chExt cx="21886068" cy="1070372"/>
          </a:xfrm>
        </p:grpSpPr>
        <p:sp>
          <p:nvSpPr>
            <p:cNvPr id="11" name="Freeform 11"/>
            <p:cNvSpPr/>
            <p:nvPr/>
          </p:nvSpPr>
          <p:spPr>
            <a:xfrm>
              <a:off x="0" y="0"/>
              <a:ext cx="21886038" cy="1070356"/>
            </a:xfrm>
            <a:custGeom>
              <a:avLst/>
              <a:gdLst/>
              <a:ahLst/>
              <a:cxnLst/>
              <a:rect l="l" t="t" r="r" b="b"/>
              <a:pathLst>
                <a:path w="21886038" h="1070356">
                  <a:moveTo>
                    <a:pt x="0" y="149860"/>
                  </a:moveTo>
                  <a:cubicBezTo>
                    <a:pt x="0" y="67056"/>
                    <a:pt x="67056" y="0"/>
                    <a:pt x="149860" y="0"/>
                  </a:cubicBezTo>
                  <a:lnTo>
                    <a:pt x="21736177" y="0"/>
                  </a:lnTo>
                  <a:cubicBezTo>
                    <a:pt x="21818981" y="0"/>
                    <a:pt x="21886038" y="67056"/>
                    <a:pt x="21886038" y="149860"/>
                  </a:cubicBezTo>
                  <a:lnTo>
                    <a:pt x="21886038" y="920496"/>
                  </a:lnTo>
                  <a:cubicBezTo>
                    <a:pt x="21886038" y="1003300"/>
                    <a:pt x="21818981" y="1070356"/>
                    <a:pt x="21736177" y="1070356"/>
                  </a:cubicBezTo>
                  <a:lnTo>
                    <a:pt x="149860" y="1070356"/>
                  </a:lnTo>
                  <a:cubicBezTo>
                    <a:pt x="67056" y="1070356"/>
                    <a:pt x="0" y="1003300"/>
                    <a:pt x="0" y="920496"/>
                  </a:cubicBezTo>
                  <a:close/>
                </a:path>
              </a:pathLst>
            </a:custGeom>
            <a:solidFill>
              <a:srgbClr val="EDECE8"/>
            </a:solidFill>
          </p:spPr>
        </p:sp>
      </p:grpSp>
      <p:grpSp>
        <p:nvGrpSpPr>
          <p:cNvPr id="12" name="Group 12"/>
          <p:cNvGrpSpPr/>
          <p:nvPr/>
        </p:nvGrpSpPr>
        <p:grpSpPr>
          <a:xfrm>
            <a:off x="923479" y="5107781"/>
            <a:ext cx="16441042" cy="802779"/>
            <a:chOff x="0" y="0"/>
            <a:chExt cx="21921390" cy="1070372"/>
          </a:xfrm>
        </p:grpSpPr>
        <p:sp>
          <p:nvSpPr>
            <p:cNvPr id="13" name="Freeform 13"/>
            <p:cNvSpPr/>
            <p:nvPr/>
          </p:nvSpPr>
          <p:spPr>
            <a:xfrm>
              <a:off x="0" y="0"/>
              <a:ext cx="21921343" cy="1070356"/>
            </a:xfrm>
            <a:custGeom>
              <a:avLst/>
              <a:gdLst/>
              <a:ahLst/>
              <a:cxnLst/>
              <a:rect l="l" t="t" r="r" b="b"/>
              <a:pathLst>
                <a:path w="21921343" h="1070356">
                  <a:moveTo>
                    <a:pt x="0" y="53467"/>
                  </a:moveTo>
                  <a:cubicBezTo>
                    <a:pt x="0" y="24003"/>
                    <a:pt x="24003" y="0"/>
                    <a:pt x="53467" y="0"/>
                  </a:cubicBezTo>
                  <a:lnTo>
                    <a:pt x="21867876" y="0"/>
                  </a:lnTo>
                  <a:cubicBezTo>
                    <a:pt x="21897467" y="0"/>
                    <a:pt x="21921343" y="24003"/>
                    <a:pt x="21921343" y="53467"/>
                  </a:cubicBezTo>
                  <a:lnTo>
                    <a:pt x="21921343" y="1016889"/>
                  </a:lnTo>
                  <a:cubicBezTo>
                    <a:pt x="21921343" y="1046480"/>
                    <a:pt x="21897339" y="1070356"/>
                    <a:pt x="21867876" y="1070356"/>
                  </a:cubicBezTo>
                  <a:lnTo>
                    <a:pt x="53467" y="1070356"/>
                  </a:lnTo>
                  <a:cubicBezTo>
                    <a:pt x="24003" y="1070356"/>
                    <a:pt x="0" y="1046353"/>
                    <a:pt x="0" y="1016889"/>
                  </a:cubicBezTo>
                  <a:close/>
                </a:path>
              </a:pathLst>
            </a:custGeom>
            <a:solidFill>
              <a:srgbClr val="EDECE8"/>
            </a:solidFill>
          </p:spPr>
        </p:sp>
      </p:grpSp>
      <p:sp>
        <p:nvSpPr>
          <p:cNvPr id="14" name="TextBox 14"/>
          <p:cNvSpPr txBox="1"/>
          <p:nvPr/>
        </p:nvSpPr>
        <p:spPr>
          <a:xfrm>
            <a:off x="1191071" y="5203626"/>
            <a:ext cx="15905857" cy="506314"/>
          </a:xfrm>
          <a:prstGeom prst="rect">
            <a:avLst/>
          </a:prstGeom>
        </p:spPr>
        <p:txBody>
          <a:bodyPr lIns="0" tIns="0" rIns="0" bIns="0" rtlCol="0" anchor="t">
            <a:spAutoFit/>
          </a:bodyPr>
          <a:lstStyle/>
          <a:p>
            <a:pPr algn="l">
              <a:lnSpc>
                <a:spcPts val="3124"/>
              </a:lnSpc>
            </a:pPr>
            <a:r>
              <a:rPr lang="en-US" sz="2062">
                <a:solidFill>
                  <a:srgbClr val="384653"/>
                </a:solidFill>
                <a:latin typeface="Consolas"/>
                <a:ea typeface="Consolas"/>
                <a:cs typeface="Consolas"/>
                <a:sym typeface="Consolas"/>
              </a:rPr>
              <a:t>int result = 5 + 3 * 2;</a:t>
            </a:r>
          </a:p>
        </p:txBody>
      </p:sp>
      <p:sp>
        <p:nvSpPr>
          <p:cNvPr id="15" name="TextBox 15"/>
          <p:cNvSpPr txBox="1"/>
          <p:nvPr/>
        </p:nvSpPr>
        <p:spPr>
          <a:xfrm>
            <a:off x="936724" y="6144965"/>
            <a:ext cx="16414551" cy="907851"/>
          </a:xfrm>
          <a:prstGeom prst="rect">
            <a:avLst/>
          </a:prstGeom>
        </p:spPr>
        <p:txBody>
          <a:bodyPr lIns="0" tIns="0" rIns="0" bIns="0" rtlCol="0" anchor="t">
            <a:spAutoFit/>
          </a:bodyPr>
          <a:lstStyle/>
          <a:p>
            <a:pPr algn="l">
              <a:lnSpc>
                <a:spcPts val="3124"/>
              </a:lnSpc>
            </a:pPr>
            <a:r>
              <a:rPr lang="en-US" sz="2062">
                <a:solidFill>
                  <a:srgbClr val="384653"/>
                </a:solidFill>
                <a:latin typeface="Roboto"/>
                <a:ea typeface="Roboto"/>
                <a:cs typeface="Roboto"/>
                <a:sym typeface="Roboto"/>
              </a:rPr>
              <a:t>Without understanding precedence, one might incorrectly assume that 5 + 3 is evaluated first. However, because multiplication (*) has higher precedence than addition (+), the expression is evaluated as follows:</a:t>
            </a:r>
          </a:p>
        </p:txBody>
      </p:sp>
      <p:grpSp>
        <p:nvGrpSpPr>
          <p:cNvPr id="16" name="Group 16"/>
          <p:cNvGrpSpPr/>
          <p:nvPr/>
        </p:nvGrpSpPr>
        <p:grpSpPr>
          <a:xfrm>
            <a:off x="936724" y="7353895"/>
            <a:ext cx="16414551" cy="2007394"/>
            <a:chOff x="0" y="0"/>
            <a:chExt cx="21886068" cy="2676525"/>
          </a:xfrm>
        </p:grpSpPr>
        <p:sp>
          <p:nvSpPr>
            <p:cNvPr id="17" name="Freeform 17"/>
            <p:cNvSpPr/>
            <p:nvPr/>
          </p:nvSpPr>
          <p:spPr>
            <a:xfrm>
              <a:off x="0" y="0"/>
              <a:ext cx="21886038" cy="2676525"/>
            </a:xfrm>
            <a:custGeom>
              <a:avLst/>
              <a:gdLst/>
              <a:ahLst/>
              <a:cxnLst/>
              <a:rect l="l" t="t" r="r" b="b"/>
              <a:pathLst>
                <a:path w="21886038" h="2676525">
                  <a:moveTo>
                    <a:pt x="0" y="149860"/>
                  </a:moveTo>
                  <a:cubicBezTo>
                    <a:pt x="0" y="67056"/>
                    <a:pt x="67056" y="0"/>
                    <a:pt x="149860" y="0"/>
                  </a:cubicBezTo>
                  <a:lnTo>
                    <a:pt x="21736177" y="0"/>
                  </a:lnTo>
                  <a:cubicBezTo>
                    <a:pt x="21818981" y="0"/>
                    <a:pt x="21886038" y="67056"/>
                    <a:pt x="21886038" y="149860"/>
                  </a:cubicBezTo>
                  <a:lnTo>
                    <a:pt x="21886038" y="2526665"/>
                  </a:lnTo>
                  <a:cubicBezTo>
                    <a:pt x="21886038" y="2609469"/>
                    <a:pt x="21818981" y="2676525"/>
                    <a:pt x="21736177" y="2676525"/>
                  </a:cubicBezTo>
                  <a:lnTo>
                    <a:pt x="149860" y="2676525"/>
                  </a:lnTo>
                  <a:cubicBezTo>
                    <a:pt x="67056" y="2676525"/>
                    <a:pt x="0" y="2609469"/>
                    <a:pt x="0" y="2526665"/>
                  </a:cubicBezTo>
                  <a:close/>
                </a:path>
              </a:pathLst>
            </a:custGeom>
            <a:solidFill>
              <a:srgbClr val="EDECE8"/>
            </a:solidFill>
          </p:spPr>
        </p:sp>
      </p:grpSp>
      <p:grpSp>
        <p:nvGrpSpPr>
          <p:cNvPr id="18" name="Group 18"/>
          <p:cNvGrpSpPr/>
          <p:nvPr/>
        </p:nvGrpSpPr>
        <p:grpSpPr>
          <a:xfrm>
            <a:off x="923479" y="7353895"/>
            <a:ext cx="16441042" cy="2007394"/>
            <a:chOff x="0" y="0"/>
            <a:chExt cx="21921390" cy="2676525"/>
          </a:xfrm>
        </p:grpSpPr>
        <p:sp>
          <p:nvSpPr>
            <p:cNvPr id="19" name="Freeform 19"/>
            <p:cNvSpPr/>
            <p:nvPr/>
          </p:nvSpPr>
          <p:spPr>
            <a:xfrm>
              <a:off x="0" y="0"/>
              <a:ext cx="21921470" cy="2676525"/>
            </a:xfrm>
            <a:custGeom>
              <a:avLst/>
              <a:gdLst/>
              <a:ahLst/>
              <a:cxnLst/>
              <a:rect l="l" t="t" r="r" b="b"/>
              <a:pathLst>
                <a:path w="21921470" h="2676525">
                  <a:moveTo>
                    <a:pt x="0" y="53467"/>
                  </a:moveTo>
                  <a:cubicBezTo>
                    <a:pt x="0" y="24003"/>
                    <a:pt x="24003" y="0"/>
                    <a:pt x="53467" y="0"/>
                  </a:cubicBezTo>
                  <a:lnTo>
                    <a:pt x="21867876" y="0"/>
                  </a:lnTo>
                  <a:cubicBezTo>
                    <a:pt x="21897467" y="0"/>
                    <a:pt x="21921470" y="24003"/>
                    <a:pt x="21921470" y="53467"/>
                  </a:cubicBezTo>
                  <a:lnTo>
                    <a:pt x="21921470" y="2622931"/>
                  </a:lnTo>
                  <a:cubicBezTo>
                    <a:pt x="21921470" y="2652522"/>
                    <a:pt x="21897467" y="2676525"/>
                    <a:pt x="21867876" y="2676525"/>
                  </a:cubicBezTo>
                  <a:lnTo>
                    <a:pt x="53467" y="2676525"/>
                  </a:lnTo>
                  <a:cubicBezTo>
                    <a:pt x="23876" y="2676525"/>
                    <a:pt x="0" y="2652522"/>
                    <a:pt x="0" y="2622931"/>
                  </a:cubicBezTo>
                  <a:close/>
                </a:path>
              </a:pathLst>
            </a:custGeom>
            <a:solidFill>
              <a:srgbClr val="EDECE8"/>
            </a:solidFill>
          </p:spPr>
        </p:sp>
      </p:grpSp>
      <p:sp>
        <p:nvSpPr>
          <p:cNvPr id="20" name="TextBox 20"/>
          <p:cNvSpPr txBox="1"/>
          <p:nvPr/>
        </p:nvSpPr>
        <p:spPr>
          <a:xfrm>
            <a:off x="1191071" y="7449741"/>
            <a:ext cx="15905857" cy="1710929"/>
          </a:xfrm>
          <a:prstGeom prst="rect">
            <a:avLst/>
          </a:prstGeom>
        </p:spPr>
        <p:txBody>
          <a:bodyPr lIns="0" tIns="0" rIns="0" bIns="0" rtlCol="0" anchor="t">
            <a:spAutoFit/>
          </a:bodyPr>
          <a:lstStyle/>
          <a:p>
            <a:pPr algn="l">
              <a:lnSpc>
                <a:spcPts val="3124"/>
              </a:lnSpc>
            </a:pPr>
            <a:r>
              <a:rPr lang="en-US" sz="2062">
                <a:solidFill>
                  <a:srgbClr val="384653"/>
                </a:solidFill>
                <a:latin typeface="Consolas"/>
                <a:ea typeface="Consolas"/>
                <a:cs typeface="Consolas"/>
                <a:sym typeface="Consolas"/>
              </a:rPr>
              <a:t>// Step 1: Multiplication is performed firstresult = 5 + (3 * 2); // result = 5 + 6;// Step 2: Addition is performed nextresult =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69912" y="704850"/>
            <a:ext cx="10276135" cy="923032"/>
          </a:xfrm>
          <a:prstGeom prst="rect">
            <a:avLst/>
          </a:prstGeom>
        </p:spPr>
        <p:txBody>
          <a:bodyPr lIns="0" tIns="0" rIns="0" bIns="0" rtlCol="0" anchor="t">
            <a:spAutoFit/>
          </a:bodyPr>
          <a:lstStyle/>
          <a:p>
            <a:pPr algn="l">
              <a:lnSpc>
                <a:spcPts val="6812"/>
              </a:lnSpc>
            </a:pPr>
            <a:r>
              <a:rPr lang="en-US" sz="5437">
                <a:solidFill>
                  <a:srgbClr val="2E3C4E"/>
                </a:solidFill>
                <a:latin typeface="Arimo"/>
                <a:ea typeface="Arimo"/>
                <a:cs typeface="Arimo"/>
                <a:sym typeface="Arimo"/>
              </a:rPr>
              <a:t>Type Conversions in Expressions</a:t>
            </a:r>
          </a:p>
        </p:txBody>
      </p:sp>
      <p:sp>
        <p:nvSpPr>
          <p:cNvPr id="7" name="TextBox 7"/>
          <p:cNvSpPr txBox="1"/>
          <p:nvPr/>
        </p:nvSpPr>
        <p:spPr>
          <a:xfrm>
            <a:off x="969912" y="2105918"/>
            <a:ext cx="16348174" cy="491877"/>
          </a:xfrm>
          <a:prstGeom prst="rect">
            <a:avLst/>
          </a:prstGeom>
        </p:spPr>
        <p:txBody>
          <a:bodyPr lIns="0" tIns="0" rIns="0" bIns="0" rtlCol="0" anchor="t">
            <a:spAutoFit/>
          </a:bodyPr>
          <a:lstStyle/>
          <a:p>
            <a:pPr algn="l">
              <a:lnSpc>
                <a:spcPts val="3250"/>
              </a:lnSpc>
            </a:pPr>
            <a:r>
              <a:rPr lang="en-US" sz="2125">
                <a:solidFill>
                  <a:srgbClr val="384653"/>
                </a:solidFill>
                <a:latin typeface="Roboto"/>
                <a:ea typeface="Roboto"/>
                <a:cs typeface="Roboto"/>
                <a:sym typeface="Roboto"/>
              </a:rPr>
              <a:t>C handles mixed-type expressions through automatic (implicit) and forced (explicit) type conversions.</a:t>
            </a:r>
          </a:p>
        </p:txBody>
      </p:sp>
      <p:grpSp>
        <p:nvGrpSpPr>
          <p:cNvPr id="8" name="Group 8"/>
          <p:cNvGrpSpPr>
            <a:grpSpLocks noChangeAspect="1"/>
          </p:cNvGrpSpPr>
          <p:nvPr/>
        </p:nvGrpSpPr>
        <p:grpSpPr>
          <a:xfrm>
            <a:off x="5102721" y="2909441"/>
            <a:ext cx="8082557" cy="3698974"/>
            <a:chOff x="0" y="0"/>
            <a:chExt cx="10776743" cy="4931965"/>
          </a:xfrm>
        </p:grpSpPr>
        <p:sp>
          <p:nvSpPr>
            <p:cNvPr id="9" name="Freeform 9" descr="preencoded.png"/>
            <p:cNvSpPr/>
            <p:nvPr/>
          </p:nvSpPr>
          <p:spPr>
            <a:xfrm>
              <a:off x="0" y="0"/>
              <a:ext cx="10776712" cy="4931918"/>
            </a:xfrm>
            <a:custGeom>
              <a:avLst/>
              <a:gdLst/>
              <a:ahLst/>
              <a:cxnLst/>
              <a:rect l="l" t="t" r="r" b="b"/>
              <a:pathLst>
                <a:path w="10776712" h="4931918">
                  <a:moveTo>
                    <a:pt x="0" y="0"/>
                  </a:moveTo>
                  <a:lnTo>
                    <a:pt x="10776712" y="0"/>
                  </a:lnTo>
                  <a:lnTo>
                    <a:pt x="10776712" y="4931918"/>
                  </a:lnTo>
                  <a:lnTo>
                    <a:pt x="0" y="4931918"/>
                  </a:lnTo>
                  <a:lnTo>
                    <a:pt x="0" y="0"/>
                  </a:lnTo>
                  <a:close/>
                </a:path>
              </a:pathLst>
            </a:custGeom>
            <a:blipFill>
              <a:blip r:embed="rId3"/>
              <a:stretch>
                <a:fillRect l="-70" r="-70"/>
              </a:stretch>
            </a:blipFill>
          </p:spPr>
        </p:sp>
      </p:grpSp>
      <p:sp>
        <p:nvSpPr>
          <p:cNvPr id="10" name="TextBox 10"/>
          <p:cNvSpPr txBox="1"/>
          <p:nvPr/>
        </p:nvSpPr>
        <p:spPr>
          <a:xfrm>
            <a:off x="11023244" y="3448612"/>
            <a:ext cx="1787959" cy="242545"/>
          </a:xfrm>
          <a:prstGeom prst="rect">
            <a:avLst/>
          </a:prstGeom>
        </p:spPr>
        <p:txBody>
          <a:bodyPr lIns="0" tIns="0" rIns="0" bIns="0" rtlCol="0" anchor="t">
            <a:spAutoFit/>
          </a:bodyPr>
          <a:lstStyle/>
          <a:p>
            <a:pPr algn="l">
              <a:lnSpc>
                <a:spcPts val="2062"/>
              </a:lnSpc>
            </a:pPr>
            <a:r>
              <a:rPr lang="en-US" sz="1687">
                <a:solidFill>
                  <a:srgbClr val="384653"/>
                </a:solidFill>
                <a:latin typeface="Arimo"/>
                <a:ea typeface="Arimo"/>
                <a:cs typeface="Arimo"/>
                <a:sym typeface="Arimo"/>
              </a:rPr>
              <a:t>Outer</a:t>
            </a:r>
          </a:p>
        </p:txBody>
      </p:sp>
      <p:sp>
        <p:nvSpPr>
          <p:cNvPr id="11" name="TextBox 11"/>
          <p:cNvSpPr txBox="1"/>
          <p:nvPr/>
        </p:nvSpPr>
        <p:spPr>
          <a:xfrm>
            <a:off x="11023244" y="3745204"/>
            <a:ext cx="1970729" cy="188321"/>
          </a:xfrm>
          <a:prstGeom prst="rect">
            <a:avLst/>
          </a:prstGeom>
        </p:spPr>
        <p:txBody>
          <a:bodyPr lIns="0" tIns="0" rIns="0" bIns="0" rtlCol="0" anchor="t">
            <a:spAutoFit/>
          </a:bodyPr>
          <a:lstStyle/>
          <a:p>
            <a:pPr algn="l">
              <a:lnSpc>
                <a:spcPts val="1687"/>
              </a:lnSpc>
            </a:pPr>
            <a:r>
              <a:rPr lang="en-US" sz="1312">
                <a:solidFill>
                  <a:srgbClr val="384653"/>
                </a:solidFill>
                <a:latin typeface="Roboto"/>
                <a:ea typeface="Roboto"/>
                <a:cs typeface="Roboto"/>
                <a:sym typeface="Roboto"/>
              </a:rPr>
              <a:t>float → double → long double</a:t>
            </a:r>
          </a:p>
        </p:txBody>
      </p:sp>
      <p:sp>
        <p:nvSpPr>
          <p:cNvPr id="12" name="TextBox 12"/>
          <p:cNvSpPr txBox="1"/>
          <p:nvPr/>
        </p:nvSpPr>
        <p:spPr>
          <a:xfrm>
            <a:off x="5317666" y="4575026"/>
            <a:ext cx="1787960" cy="242545"/>
          </a:xfrm>
          <a:prstGeom prst="rect">
            <a:avLst/>
          </a:prstGeom>
        </p:spPr>
        <p:txBody>
          <a:bodyPr lIns="0" tIns="0" rIns="0" bIns="0" rtlCol="0" anchor="t">
            <a:spAutoFit/>
          </a:bodyPr>
          <a:lstStyle/>
          <a:p>
            <a:pPr algn="r">
              <a:lnSpc>
                <a:spcPts val="2062"/>
              </a:lnSpc>
            </a:pPr>
            <a:r>
              <a:rPr lang="en-US" sz="1687">
                <a:solidFill>
                  <a:srgbClr val="384653"/>
                </a:solidFill>
                <a:latin typeface="Arimo"/>
                <a:ea typeface="Arimo"/>
                <a:cs typeface="Arimo"/>
                <a:sym typeface="Arimo"/>
              </a:rPr>
              <a:t>Middle</a:t>
            </a:r>
          </a:p>
        </p:txBody>
      </p:sp>
      <p:sp>
        <p:nvSpPr>
          <p:cNvPr id="13" name="TextBox 13"/>
          <p:cNvSpPr txBox="1"/>
          <p:nvPr/>
        </p:nvSpPr>
        <p:spPr>
          <a:xfrm>
            <a:off x="5293826" y="4871617"/>
            <a:ext cx="1811799" cy="367117"/>
          </a:xfrm>
          <a:prstGeom prst="rect">
            <a:avLst/>
          </a:prstGeom>
        </p:spPr>
        <p:txBody>
          <a:bodyPr lIns="0" tIns="0" rIns="0" bIns="0" rtlCol="0" anchor="t">
            <a:spAutoFit/>
          </a:bodyPr>
          <a:lstStyle/>
          <a:p>
            <a:pPr algn="r">
              <a:lnSpc>
                <a:spcPts val="1687"/>
              </a:lnSpc>
            </a:pPr>
            <a:r>
              <a:rPr lang="en-US" sz="1312">
                <a:solidFill>
                  <a:srgbClr val="384653"/>
                </a:solidFill>
                <a:latin typeface="Roboto"/>
                <a:ea typeface="Roboto"/>
                <a:cs typeface="Roboto"/>
                <a:sym typeface="Roboto"/>
              </a:rPr>
              <a:t>int → unsigned int → long int → unsigned long int</a:t>
            </a:r>
          </a:p>
        </p:txBody>
      </p:sp>
      <p:sp>
        <p:nvSpPr>
          <p:cNvPr id="14" name="TextBox 14"/>
          <p:cNvSpPr txBox="1"/>
          <p:nvPr/>
        </p:nvSpPr>
        <p:spPr>
          <a:xfrm>
            <a:off x="11023244" y="5292196"/>
            <a:ext cx="1787959" cy="242545"/>
          </a:xfrm>
          <a:prstGeom prst="rect">
            <a:avLst/>
          </a:prstGeom>
        </p:spPr>
        <p:txBody>
          <a:bodyPr lIns="0" tIns="0" rIns="0" bIns="0" rtlCol="0" anchor="t">
            <a:spAutoFit/>
          </a:bodyPr>
          <a:lstStyle/>
          <a:p>
            <a:pPr algn="l">
              <a:lnSpc>
                <a:spcPts val="2062"/>
              </a:lnSpc>
            </a:pPr>
            <a:r>
              <a:rPr lang="en-US" sz="1687">
                <a:solidFill>
                  <a:srgbClr val="384653"/>
                </a:solidFill>
                <a:latin typeface="Arimo"/>
                <a:ea typeface="Arimo"/>
                <a:cs typeface="Arimo"/>
                <a:sym typeface="Arimo"/>
              </a:rPr>
              <a:t>Core</a:t>
            </a:r>
          </a:p>
        </p:txBody>
      </p:sp>
      <p:sp>
        <p:nvSpPr>
          <p:cNvPr id="15" name="TextBox 15"/>
          <p:cNvSpPr txBox="1"/>
          <p:nvPr/>
        </p:nvSpPr>
        <p:spPr>
          <a:xfrm>
            <a:off x="11023244" y="5588789"/>
            <a:ext cx="1970729" cy="188320"/>
          </a:xfrm>
          <a:prstGeom prst="rect">
            <a:avLst/>
          </a:prstGeom>
        </p:spPr>
        <p:txBody>
          <a:bodyPr lIns="0" tIns="0" rIns="0" bIns="0" rtlCol="0" anchor="t">
            <a:spAutoFit/>
          </a:bodyPr>
          <a:lstStyle/>
          <a:p>
            <a:pPr algn="l">
              <a:lnSpc>
                <a:spcPts val="1687"/>
              </a:lnSpc>
            </a:pPr>
            <a:r>
              <a:rPr lang="en-US" sz="1312">
                <a:solidFill>
                  <a:srgbClr val="384653"/>
                </a:solidFill>
                <a:latin typeface="Roboto"/>
                <a:ea typeface="Roboto"/>
                <a:cs typeface="Roboto"/>
                <a:sym typeface="Roboto"/>
              </a:rPr>
              <a:t>char / short</a:t>
            </a:r>
          </a:p>
        </p:txBody>
      </p:sp>
      <p:grpSp>
        <p:nvGrpSpPr>
          <p:cNvPr id="16" name="Group 16"/>
          <p:cNvGrpSpPr/>
          <p:nvPr/>
        </p:nvGrpSpPr>
        <p:grpSpPr>
          <a:xfrm>
            <a:off x="965150" y="6915299"/>
            <a:ext cx="8045054" cy="2614464"/>
            <a:chOff x="0" y="0"/>
            <a:chExt cx="10726738" cy="3485952"/>
          </a:xfrm>
        </p:grpSpPr>
        <p:sp>
          <p:nvSpPr>
            <p:cNvPr id="17" name="Freeform 17"/>
            <p:cNvSpPr/>
            <p:nvPr/>
          </p:nvSpPr>
          <p:spPr>
            <a:xfrm>
              <a:off x="6350" y="6350"/>
              <a:ext cx="10714101" cy="3473323"/>
            </a:xfrm>
            <a:custGeom>
              <a:avLst/>
              <a:gdLst/>
              <a:ahLst/>
              <a:cxnLst/>
              <a:rect l="l" t="t" r="r" b="b"/>
              <a:pathLst>
                <a:path w="10714101" h="3473323">
                  <a:moveTo>
                    <a:pt x="0" y="155194"/>
                  </a:moveTo>
                  <a:cubicBezTo>
                    <a:pt x="0" y="69469"/>
                    <a:pt x="69596" y="0"/>
                    <a:pt x="155575" y="0"/>
                  </a:cubicBezTo>
                  <a:lnTo>
                    <a:pt x="10558526" y="0"/>
                  </a:lnTo>
                  <a:cubicBezTo>
                    <a:pt x="10644505" y="0"/>
                    <a:pt x="10714101" y="69469"/>
                    <a:pt x="10714101" y="155194"/>
                  </a:cubicBezTo>
                  <a:lnTo>
                    <a:pt x="10714101" y="3318129"/>
                  </a:lnTo>
                  <a:cubicBezTo>
                    <a:pt x="10714101" y="3403854"/>
                    <a:pt x="10644505" y="3473323"/>
                    <a:pt x="10558526" y="3473323"/>
                  </a:cubicBezTo>
                  <a:lnTo>
                    <a:pt x="155575" y="3473323"/>
                  </a:lnTo>
                  <a:cubicBezTo>
                    <a:pt x="69596" y="3473196"/>
                    <a:pt x="0" y="3403727"/>
                    <a:pt x="0" y="3318129"/>
                  </a:cubicBezTo>
                  <a:close/>
                </a:path>
              </a:pathLst>
            </a:custGeom>
            <a:solidFill>
              <a:srgbClr val="95CCDA"/>
            </a:solidFill>
          </p:spPr>
        </p:sp>
        <p:sp>
          <p:nvSpPr>
            <p:cNvPr id="18" name="Freeform 18"/>
            <p:cNvSpPr/>
            <p:nvPr/>
          </p:nvSpPr>
          <p:spPr>
            <a:xfrm>
              <a:off x="0" y="0"/>
              <a:ext cx="10726801" cy="3486023"/>
            </a:xfrm>
            <a:custGeom>
              <a:avLst/>
              <a:gdLst/>
              <a:ahLst/>
              <a:cxnLst/>
              <a:rect l="l" t="t" r="r" b="b"/>
              <a:pathLst>
                <a:path w="10726801" h="3486023">
                  <a:moveTo>
                    <a:pt x="0" y="161544"/>
                  </a:moveTo>
                  <a:cubicBezTo>
                    <a:pt x="0" y="72263"/>
                    <a:pt x="72517" y="0"/>
                    <a:pt x="161925" y="0"/>
                  </a:cubicBezTo>
                  <a:lnTo>
                    <a:pt x="10564876" y="0"/>
                  </a:lnTo>
                  <a:lnTo>
                    <a:pt x="10564876" y="6350"/>
                  </a:lnTo>
                  <a:lnTo>
                    <a:pt x="10564876" y="0"/>
                  </a:lnTo>
                  <a:cubicBezTo>
                    <a:pt x="10654284" y="0"/>
                    <a:pt x="10726801" y="72263"/>
                    <a:pt x="10726801" y="161544"/>
                  </a:cubicBezTo>
                  <a:lnTo>
                    <a:pt x="10720451" y="161544"/>
                  </a:lnTo>
                  <a:lnTo>
                    <a:pt x="10726801" y="161544"/>
                  </a:lnTo>
                  <a:lnTo>
                    <a:pt x="10726801" y="3324479"/>
                  </a:lnTo>
                  <a:lnTo>
                    <a:pt x="10720451" y="3324479"/>
                  </a:lnTo>
                  <a:lnTo>
                    <a:pt x="10726801" y="3324479"/>
                  </a:lnTo>
                  <a:cubicBezTo>
                    <a:pt x="10726801" y="3413760"/>
                    <a:pt x="10654284" y="3486023"/>
                    <a:pt x="10564876" y="3486023"/>
                  </a:cubicBezTo>
                  <a:lnTo>
                    <a:pt x="10564876" y="3479673"/>
                  </a:lnTo>
                  <a:lnTo>
                    <a:pt x="10564876" y="3486023"/>
                  </a:lnTo>
                  <a:lnTo>
                    <a:pt x="161925" y="3486023"/>
                  </a:lnTo>
                  <a:lnTo>
                    <a:pt x="161925" y="3479673"/>
                  </a:lnTo>
                  <a:lnTo>
                    <a:pt x="161925" y="3486023"/>
                  </a:lnTo>
                  <a:cubicBezTo>
                    <a:pt x="72517" y="3485896"/>
                    <a:pt x="0" y="3413633"/>
                    <a:pt x="0" y="3324479"/>
                  </a:cubicBezTo>
                  <a:lnTo>
                    <a:pt x="0" y="161544"/>
                  </a:lnTo>
                  <a:lnTo>
                    <a:pt x="6350" y="161544"/>
                  </a:lnTo>
                  <a:lnTo>
                    <a:pt x="0" y="161544"/>
                  </a:lnTo>
                  <a:moveTo>
                    <a:pt x="12700" y="161544"/>
                  </a:moveTo>
                  <a:lnTo>
                    <a:pt x="12700" y="3324479"/>
                  </a:lnTo>
                  <a:lnTo>
                    <a:pt x="6350" y="3324479"/>
                  </a:lnTo>
                  <a:lnTo>
                    <a:pt x="12700" y="3324479"/>
                  </a:lnTo>
                  <a:cubicBezTo>
                    <a:pt x="12700" y="3406648"/>
                    <a:pt x="79502" y="3473323"/>
                    <a:pt x="161925" y="3473323"/>
                  </a:cubicBezTo>
                  <a:lnTo>
                    <a:pt x="10564876" y="3473323"/>
                  </a:lnTo>
                  <a:cubicBezTo>
                    <a:pt x="10647299" y="3473323"/>
                    <a:pt x="10714101" y="3406648"/>
                    <a:pt x="10714101" y="3324479"/>
                  </a:cubicBezTo>
                  <a:lnTo>
                    <a:pt x="10714101" y="161544"/>
                  </a:lnTo>
                  <a:cubicBezTo>
                    <a:pt x="10714101" y="79375"/>
                    <a:pt x="10647299" y="12700"/>
                    <a:pt x="10564876" y="12700"/>
                  </a:cubicBezTo>
                  <a:lnTo>
                    <a:pt x="161925" y="12700"/>
                  </a:lnTo>
                  <a:lnTo>
                    <a:pt x="161925" y="6350"/>
                  </a:lnTo>
                  <a:lnTo>
                    <a:pt x="161925" y="12700"/>
                  </a:lnTo>
                  <a:cubicBezTo>
                    <a:pt x="79502" y="12700"/>
                    <a:pt x="12700" y="79375"/>
                    <a:pt x="12700" y="161544"/>
                  </a:cubicBezTo>
                  <a:close/>
                </a:path>
              </a:pathLst>
            </a:custGeom>
            <a:solidFill>
              <a:srgbClr val="7BB2C0"/>
            </a:solidFill>
          </p:spPr>
        </p:sp>
      </p:grpSp>
      <p:sp>
        <p:nvSpPr>
          <p:cNvPr id="19" name="TextBox 19"/>
          <p:cNvSpPr txBox="1"/>
          <p:nvPr/>
        </p:nvSpPr>
        <p:spPr>
          <a:xfrm>
            <a:off x="3255615" y="7178129"/>
            <a:ext cx="3463975" cy="461665"/>
          </a:xfrm>
          <a:prstGeom prst="rect">
            <a:avLst/>
          </a:prstGeom>
        </p:spPr>
        <p:txBody>
          <a:bodyPr lIns="0" tIns="0" rIns="0" bIns="0" rtlCol="0" anchor="t">
            <a:spAutoFit/>
          </a:bodyPr>
          <a:lstStyle/>
          <a:p>
            <a:pPr algn="ctr">
              <a:lnSpc>
                <a:spcPts val="3374"/>
              </a:lnSpc>
            </a:pPr>
            <a:r>
              <a:rPr lang="en-US" sz="2687">
                <a:solidFill>
                  <a:srgbClr val="000000"/>
                </a:solidFill>
                <a:latin typeface="Arimo"/>
                <a:ea typeface="Arimo"/>
                <a:cs typeface="Arimo"/>
                <a:sym typeface="Arimo"/>
              </a:rPr>
              <a:t>Implicit Conversion</a:t>
            </a:r>
          </a:p>
        </p:txBody>
      </p:sp>
      <p:sp>
        <p:nvSpPr>
          <p:cNvPr id="20" name="TextBox 20"/>
          <p:cNvSpPr txBox="1"/>
          <p:nvPr/>
        </p:nvSpPr>
        <p:spPr>
          <a:xfrm>
            <a:off x="1256556" y="7729835"/>
            <a:ext cx="7462242" cy="907554"/>
          </a:xfrm>
          <a:prstGeom prst="rect">
            <a:avLst/>
          </a:prstGeom>
        </p:spPr>
        <p:txBody>
          <a:bodyPr lIns="0" tIns="0" rIns="0" bIns="0" rtlCol="0" anchor="t">
            <a:spAutoFit/>
          </a:bodyPr>
          <a:lstStyle/>
          <a:p>
            <a:pPr algn="ctr">
              <a:lnSpc>
                <a:spcPts val="3250"/>
              </a:lnSpc>
            </a:pPr>
            <a:r>
              <a:rPr lang="en-US" sz="2125">
                <a:solidFill>
                  <a:srgbClr val="000000"/>
                </a:solidFill>
                <a:latin typeface="Roboto"/>
                <a:ea typeface="Roboto"/>
                <a:cs typeface="Roboto"/>
                <a:sym typeface="Roboto"/>
              </a:rPr>
              <a:t>The 'lower' type is automatically converted to the 'higher' type before operation. The result is of the higher type.</a:t>
            </a:r>
          </a:p>
        </p:txBody>
      </p:sp>
      <p:grpSp>
        <p:nvGrpSpPr>
          <p:cNvPr id="21" name="Group 21"/>
          <p:cNvGrpSpPr/>
          <p:nvPr/>
        </p:nvGrpSpPr>
        <p:grpSpPr>
          <a:xfrm>
            <a:off x="9277796" y="6915299"/>
            <a:ext cx="8045054" cy="2614464"/>
            <a:chOff x="0" y="0"/>
            <a:chExt cx="10726738" cy="3485952"/>
          </a:xfrm>
        </p:grpSpPr>
        <p:sp>
          <p:nvSpPr>
            <p:cNvPr id="22" name="Freeform 22"/>
            <p:cNvSpPr/>
            <p:nvPr/>
          </p:nvSpPr>
          <p:spPr>
            <a:xfrm>
              <a:off x="6350" y="6350"/>
              <a:ext cx="10714101" cy="3473323"/>
            </a:xfrm>
            <a:custGeom>
              <a:avLst/>
              <a:gdLst/>
              <a:ahLst/>
              <a:cxnLst/>
              <a:rect l="l" t="t" r="r" b="b"/>
              <a:pathLst>
                <a:path w="10714101" h="3473323">
                  <a:moveTo>
                    <a:pt x="0" y="155194"/>
                  </a:moveTo>
                  <a:cubicBezTo>
                    <a:pt x="0" y="69469"/>
                    <a:pt x="69596" y="0"/>
                    <a:pt x="155575" y="0"/>
                  </a:cubicBezTo>
                  <a:lnTo>
                    <a:pt x="10558526" y="0"/>
                  </a:lnTo>
                  <a:cubicBezTo>
                    <a:pt x="10644505" y="0"/>
                    <a:pt x="10714101" y="69469"/>
                    <a:pt x="10714101" y="155194"/>
                  </a:cubicBezTo>
                  <a:lnTo>
                    <a:pt x="10714101" y="3318129"/>
                  </a:lnTo>
                  <a:cubicBezTo>
                    <a:pt x="10714101" y="3403854"/>
                    <a:pt x="10644505" y="3473323"/>
                    <a:pt x="10558526" y="3473323"/>
                  </a:cubicBezTo>
                  <a:lnTo>
                    <a:pt x="155575" y="3473323"/>
                  </a:lnTo>
                  <a:cubicBezTo>
                    <a:pt x="69596" y="3473196"/>
                    <a:pt x="0" y="3403727"/>
                    <a:pt x="0" y="3318129"/>
                  </a:cubicBezTo>
                  <a:close/>
                </a:path>
              </a:pathLst>
            </a:custGeom>
            <a:solidFill>
              <a:srgbClr val="C3643D"/>
            </a:solidFill>
          </p:spPr>
        </p:sp>
        <p:sp>
          <p:nvSpPr>
            <p:cNvPr id="23" name="Freeform 23"/>
            <p:cNvSpPr/>
            <p:nvPr/>
          </p:nvSpPr>
          <p:spPr>
            <a:xfrm>
              <a:off x="0" y="0"/>
              <a:ext cx="10726801" cy="3486023"/>
            </a:xfrm>
            <a:custGeom>
              <a:avLst/>
              <a:gdLst/>
              <a:ahLst/>
              <a:cxnLst/>
              <a:rect l="l" t="t" r="r" b="b"/>
              <a:pathLst>
                <a:path w="10726801" h="3486023">
                  <a:moveTo>
                    <a:pt x="0" y="161544"/>
                  </a:moveTo>
                  <a:cubicBezTo>
                    <a:pt x="0" y="72263"/>
                    <a:pt x="72517" y="0"/>
                    <a:pt x="161925" y="0"/>
                  </a:cubicBezTo>
                  <a:lnTo>
                    <a:pt x="10564876" y="0"/>
                  </a:lnTo>
                  <a:lnTo>
                    <a:pt x="10564876" y="6350"/>
                  </a:lnTo>
                  <a:lnTo>
                    <a:pt x="10564876" y="0"/>
                  </a:lnTo>
                  <a:cubicBezTo>
                    <a:pt x="10654284" y="0"/>
                    <a:pt x="10726801" y="72263"/>
                    <a:pt x="10726801" y="161544"/>
                  </a:cubicBezTo>
                  <a:lnTo>
                    <a:pt x="10720451" y="161544"/>
                  </a:lnTo>
                  <a:lnTo>
                    <a:pt x="10726801" y="161544"/>
                  </a:lnTo>
                  <a:lnTo>
                    <a:pt x="10726801" y="3324479"/>
                  </a:lnTo>
                  <a:lnTo>
                    <a:pt x="10720451" y="3324479"/>
                  </a:lnTo>
                  <a:lnTo>
                    <a:pt x="10726801" y="3324479"/>
                  </a:lnTo>
                  <a:cubicBezTo>
                    <a:pt x="10726801" y="3413760"/>
                    <a:pt x="10654284" y="3486023"/>
                    <a:pt x="10564876" y="3486023"/>
                  </a:cubicBezTo>
                  <a:lnTo>
                    <a:pt x="10564876" y="3479673"/>
                  </a:lnTo>
                  <a:lnTo>
                    <a:pt x="10564876" y="3486023"/>
                  </a:lnTo>
                  <a:lnTo>
                    <a:pt x="161925" y="3486023"/>
                  </a:lnTo>
                  <a:lnTo>
                    <a:pt x="161925" y="3479673"/>
                  </a:lnTo>
                  <a:lnTo>
                    <a:pt x="161925" y="3486023"/>
                  </a:lnTo>
                  <a:cubicBezTo>
                    <a:pt x="72517" y="3485896"/>
                    <a:pt x="0" y="3413633"/>
                    <a:pt x="0" y="3324479"/>
                  </a:cubicBezTo>
                  <a:lnTo>
                    <a:pt x="0" y="161544"/>
                  </a:lnTo>
                  <a:lnTo>
                    <a:pt x="6350" y="161544"/>
                  </a:lnTo>
                  <a:lnTo>
                    <a:pt x="0" y="161544"/>
                  </a:lnTo>
                  <a:moveTo>
                    <a:pt x="12700" y="161544"/>
                  </a:moveTo>
                  <a:lnTo>
                    <a:pt x="12700" y="3324479"/>
                  </a:lnTo>
                  <a:lnTo>
                    <a:pt x="6350" y="3324479"/>
                  </a:lnTo>
                  <a:lnTo>
                    <a:pt x="12700" y="3324479"/>
                  </a:lnTo>
                  <a:cubicBezTo>
                    <a:pt x="12700" y="3406648"/>
                    <a:pt x="79502" y="3473323"/>
                    <a:pt x="161925" y="3473323"/>
                  </a:cubicBezTo>
                  <a:lnTo>
                    <a:pt x="10564876" y="3473323"/>
                  </a:lnTo>
                  <a:cubicBezTo>
                    <a:pt x="10647299" y="3473323"/>
                    <a:pt x="10714101" y="3406648"/>
                    <a:pt x="10714101" y="3324479"/>
                  </a:cubicBezTo>
                  <a:lnTo>
                    <a:pt x="10714101" y="161544"/>
                  </a:lnTo>
                  <a:cubicBezTo>
                    <a:pt x="10714101" y="79375"/>
                    <a:pt x="10647299" y="12700"/>
                    <a:pt x="10564876" y="12700"/>
                  </a:cubicBezTo>
                  <a:lnTo>
                    <a:pt x="161925" y="12700"/>
                  </a:lnTo>
                  <a:lnTo>
                    <a:pt x="161925" y="6350"/>
                  </a:lnTo>
                  <a:lnTo>
                    <a:pt x="161925" y="12700"/>
                  </a:lnTo>
                  <a:cubicBezTo>
                    <a:pt x="79502" y="12700"/>
                    <a:pt x="12700" y="79375"/>
                    <a:pt x="12700" y="161544"/>
                  </a:cubicBezTo>
                  <a:close/>
                </a:path>
              </a:pathLst>
            </a:custGeom>
            <a:solidFill>
              <a:srgbClr val="DC7D56"/>
            </a:solidFill>
          </p:spPr>
        </p:sp>
      </p:grpSp>
      <p:sp>
        <p:nvSpPr>
          <p:cNvPr id="24" name="TextBox 24"/>
          <p:cNvSpPr txBox="1"/>
          <p:nvPr/>
        </p:nvSpPr>
        <p:spPr>
          <a:xfrm>
            <a:off x="11023401" y="7178129"/>
            <a:ext cx="4553842" cy="461665"/>
          </a:xfrm>
          <a:prstGeom prst="rect">
            <a:avLst/>
          </a:prstGeom>
        </p:spPr>
        <p:txBody>
          <a:bodyPr lIns="0" tIns="0" rIns="0" bIns="0" rtlCol="0" anchor="t">
            <a:spAutoFit/>
          </a:bodyPr>
          <a:lstStyle/>
          <a:p>
            <a:pPr algn="ctr">
              <a:lnSpc>
                <a:spcPts val="3374"/>
              </a:lnSpc>
            </a:pPr>
            <a:r>
              <a:rPr lang="en-US" sz="2687">
                <a:solidFill>
                  <a:srgbClr val="FFFFFF"/>
                </a:solidFill>
                <a:latin typeface="Arimo"/>
                <a:ea typeface="Arimo"/>
                <a:cs typeface="Arimo"/>
                <a:sym typeface="Arimo"/>
              </a:rPr>
              <a:t>Explicit Conversion (Casting)</a:t>
            </a:r>
          </a:p>
        </p:txBody>
      </p:sp>
      <p:sp>
        <p:nvSpPr>
          <p:cNvPr id="25" name="TextBox 25"/>
          <p:cNvSpPr txBox="1"/>
          <p:nvPr/>
        </p:nvSpPr>
        <p:spPr>
          <a:xfrm>
            <a:off x="9569202" y="7729835"/>
            <a:ext cx="7462242" cy="926604"/>
          </a:xfrm>
          <a:prstGeom prst="rect">
            <a:avLst/>
          </a:prstGeom>
        </p:spPr>
        <p:txBody>
          <a:bodyPr lIns="0" tIns="0" rIns="0" bIns="0" rtlCol="0" anchor="t">
            <a:spAutoFit/>
          </a:bodyPr>
          <a:lstStyle/>
          <a:p>
            <a:pPr algn="ctr">
              <a:lnSpc>
                <a:spcPts val="3250"/>
              </a:lnSpc>
            </a:pPr>
            <a:r>
              <a:rPr lang="en-US" sz="2125">
                <a:solidFill>
                  <a:srgbClr val="FFFFFF"/>
                </a:solidFill>
                <a:latin typeface="Roboto"/>
                <a:ea typeface="Roboto"/>
                <a:cs typeface="Roboto"/>
                <a:sym typeface="Roboto"/>
              </a:rPr>
              <a:t>Forces a local type conversion using the form (type-name) expression.</a:t>
            </a:r>
          </a:p>
        </p:txBody>
      </p:sp>
      <p:sp>
        <p:nvSpPr>
          <p:cNvPr id="26" name="TextBox 26"/>
          <p:cNvSpPr txBox="1"/>
          <p:nvPr/>
        </p:nvSpPr>
        <p:spPr>
          <a:xfrm>
            <a:off x="9569202" y="8746480"/>
            <a:ext cx="7462242" cy="491878"/>
          </a:xfrm>
          <a:prstGeom prst="rect">
            <a:avLst/>
          </a:prstGeom>
        </p:spPr>
        <p:txBody>
          <a:bodyPr lIns="0" tIns="0" rIns="0" bIns="0" rtlCol="0" anchor="t">
            <a:spAutoFit/>
          </a:bodyPr>
          <a:lstStyle/>
          <a:p>
            <a:pPr algn="ctr">
              <a:lnSpc>
                <a:spcPts val="3250"/>
              </a:lnSpc>
            </a:pPr>
            <a:r>
              <a:rPr lang="en-US" sz="2125">
                <a:solidFill>
                  <a:srgbClr val="FFFFFF"/>
                </a:solidFill>
                <a:latin typeface="Roboto"/>
                <a:ea typeface="Roboto"/>
                <a:cs typeface="Roboto"/>
                <a:sym typeface="Roboto"/>
              </a:rPr>
              <a:t>Example: ratio = (float) female_number / male_number;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855761" y="624780"/>
            <a:ext cx="10952857" cy="811857"/>
          </a:xfrm>
          <a:prstGeom prst="rect">
            <a:avLst/>
          </a:prstGeom>
        </p:spPr>
        <p:txBody>
          <a:bodyPr lIns="0" tIns="0" rIns="0" bIns="0" rtlCol="0" anchor="t">
            <a:spAutoFit/>
          </a:bodyPr>
          <a:lstStyle/>
          <a:p>
            <a:pPr algn="l">
              <a:lnSpc>
                <a:spcPts val="6000"/>
              </a:lnSpc>
            </a:pPr>
            <a:r>
              <a:rPr lang="en-US" sz="4812">
                <a:solidFill>
                  <a:srgbClr val="2E3C4E"/>
                </a:solidFill>
                <a:latin typeface="Arimo"/>
                <a:ea typeface="Arimo"/>
                <a:cs typeface="Arimo"/>
                <a:sym typeface="Arimo"/>
              </a:rPr>
              <a:t>Operator Precedence and Associativity</a:t>
            </a:r>
          </a:p>
        </p:txBody>
      </p:sp>
      <p:sp>
        <p:nvSpPr>
          <p:cNvPr id="7" name="TextBox 7"/>
          <p:cNvSpPr txBox="1"/>
          <p:nvPr/>
        </p:nvSpPr>
        <p:spPr>
          <a:xfrm>
            <a:off x="855761" y="1859013"/>
            <a:ext cx="16576476" cy="433387"/>
          </a:xfrm>
          <a:prstGeom prst="rect">
            <a:avLst/>
          </a:prstGeom>
        </p:spPr>
        <p:txBody>
          <a:bodyPr lIns="0" tIns="0" rIns="0" bIns="0" rtlCol="0" anchor="t">
            <a:spAutoFit/>
          </a:bodyPr>
          <a:lstStyle/>
          <a:p>
            <a:pPr algn="l">
              <a:lnSpc>
                <a:spcPts val="2874"/>
              </a:lnSpc>
            </a:pPr>
            <a:r>
              <a:rPr lang="en-US" sz="1874">
                <a:solidFill>
                  <a:srgbClr val="384653"/>
                </a:solidFill>
                <a:latin typeface="Roboto"/>
                <a:ea typeface="Roboto"/>
                <a:cs typeface="Roboto"/>
                <a:sym typeface="Roboto"/>
              </a:rPr>
              <a:t>These rules determine the order of evaluation in complex expressions.</a:t>
            </a:r>
          </a:p>
        </p:txBody>
      </p:sp>
      <p:grpSp>
        <p:nvGrpSpPr>
          <p:cNvPr id="8" name="Group 8"/>
          <p:cNvGrpSpPr/>
          <p:nvPr/>
        </p:nvGrpSpPr>
        <p:grpSpPr>
          <a:xfrm>
            <a:off x="855761" y="2842469"/>
            <a:ext cx="16576476" cy="28575"/>
            <a:chOff x="0" y="0"/>
            <a:chExt cx="22101968" cy="38100"/>
          </a:xfrm>
        </p:grpSpPr>
        <p:sp>
          <p:nvSpPr>
            <p:cNvPr id="9" name="Freeform 9"/>
            <p:cNvSpPr/>
            <p:nvPr/>
          </p:nvSpPr>
          <p:spPr>
            <a:xfrm>
              <a:off x="0" y="0"/>
              <a:ext cx="22101938" cy="38100"/>
            </a:xfrm>
            <a:custGeom>
              <a:avLst/>
              <a:gdLst/>
              <a:ahLst/>
              <a:cxnLst/>
              <a:rect l="l" t="t" r="r" b="b"/>
              <a:pathLst>
                <a:path w="22101938" h="38100">
                  <a:moveTo>
                    <a:pt x="0" y="19050"/>
                  </a:moveTo>
                  <a:cubicBezTo>
                    <a:pt x="0" y="8509"/>
                    <a:pt x="8509" y="0"/>
                    <a:pt x="19050" y="0"/>
                  </a:cubicBezTo>
                  <a:lnTo>
                    <a:pt x="22082888" y="0"/>
                  </a:lnTo>
                  <a:cubicBezTo>
                    <a:pt x="22093428" y="0"/>
                    <a:pt x="22101938" y="8509"/>
                    <a:pt x="22101938" y="19050"/>
                  </a:cubicBezTo>
                  <a:cubicBezTo>
                    <a:pt x="22101938" y="29591"/>
                    <a:pt x="22093428" y="38100"/>
                    <a:pt x="22082888" y="38100"/>
                  </a:cubicBezTo>
                  <a:lnTo>
                    <a:pt x="19050" y="38100"/>
                  </a:lnTo>
                  <a:cubicBezTo>
                    <a:pt x="8509" y="38100"/>
                    <a:pt x="0" y="29591"/>
                    <a:pt x="0" y="19050"/>
                  </a:cubicBezTo>
                  <a:close/>
                </a:path>
              </a:pathLst>
            </a:custGeom>
            <a:solidFill>
              <a:srgbClr val="BFD3D8"/>
            </a:solidFill>
          </p:spPr>
        </p:sp>
      </p:grpSp>
      <p:grpSp>
        <p:nvGrpSpPr>
          <p:cNvPr id="10" name="Group 10"/>
          <p:cNvGrpSpPr/>
          <p:nvPr/>
        </p:nvGrpSpPr>
        <p:grpSpPr>
          <a:xfrm>
            <a:off x="3502224" y="2842394"/>
            <a:ext cx="28575" cy="733574"/>
            <a:chOff x="0" y="0"/>
            <a:chExt cx="38100" cy="978098"/>
          </a:xfrm>
        </p:grpSpPr>
        <p:sp>
          <p:nvSpPr>
            <p:cNvPr id="11" name="Freeform 11"/>
            <p:cNvSpPr/>
            <p:nvPr/>
          </p:nvSpPr>
          <p:spPr>
            <a:xfrm>
              <a:off x="0" y="0"/>
              <a:ext cx="38100" cy="978154"/>
            </a:xfrm>
            <a:custGeom>
              <a:avLst/>
              <a:gdLst/>
              <a:ahLst/>
              <a:cxnLst/>
              <a:rect l="l" t="t" r="r" b="b"/>
              <a:pathLst>
                <a:path w="38100" h="978154">
                  <a:moveTo>
                    <a:pt x="0" y="19050"/>
                  </a:moveTo>
                  <a:cubicBezTo>
                    <a:pt x="0" y="8509"/>
                    <a:pt x="8509" y="0"/>
                    <a:pt x="19050" y="0"/>
                  </a:cubicBezTo>
                  <a:cubicBezTo>
                    <a:pt x="29591" y="0"/>
                    <a:pt x="38100" y="8509"/>
                    <a:pt x="38100" y="19050"/>
                  </a:cubicBezTo>
                  <a:lnTo>
                    <a:pt x="38100" y="959104"/>
                  </a:lnTo>
                  <a:cubicBezTo>
                    <a:pt x="38100" y="969645"/>
                    <a:pt x="29591" y="978154"/>
                    <a:pt x="19050" y="978154"/>
                  </a:cubicBezTo>
                  <a:cubicBezTo>
                    <a:pt x="8509" y="978154"/>
                    <a:pt x="0" y="969518"/>
                    <a:pt x="0" y="959104"/>
                  </a:cubicBezTo>
                  <a:close/>
                </a:path>
              </a:pathLst>
            </a:custGeom>
            <a:solidFill>
              <a:srgbClr val="BFD3D8"/>
            </a:solidFill>
          </p:spPr>
        </p:sp>
      </p:grpSp>
      <p:grpSp>
        <p:nvGrpSpPr>
          <p:cNvPr id="12" name="Group 12"/>
          <p:cNvGrpSpPr/>
          <p:nvPr/>
        </p:nvGrpSpPr>
        <p:grpSpPr>
          <a:xfrm>
            <a:off x="3236714" y="2562597"/>
            <a:ext cx="559742" cy="559743"/>
            <a:chOff x="0" y="0"/>
            <a:chExt cx="746323" cy="746323"/>
          </a:xfrm>
        </p:grpSpPr>
        <p:sp>
          <p:nvSpPr>
            <p:cNvPr id="13" name="Freeform 13"/>
            <p:cNvSpPr/>
            <p:nvPr/>
          </p:nvSpPr>
          <p:spPr>
            <a:xfrm>
              <a:off x="6350" y="6350"/>
              <a:ext cx="733552" cy="733679"/>
            </a:xfrm>
            <a:custGeom>
              <a:avLst/>
              <a:gdLst/>
              <a:ahLst/>
              <a:cxnLst/>
              <a:rect l="l" t="t" r="r" b="b"/>
              <a:pathLst>
                <a:path w="733552" h="733679">
                  <a:moveTo>
                    <a:pt x="0" y="136906"/>
                  </a:moveTo>
                  <a:cubicBezTo>
                    <a:pt x="0" y="61341"/>
                    <a:pt x="61341" y="0"/>
                    <a:pt x="136906" y="0"/>
                  </a:cubicBezTo>
                  <a:lnTo>
                    <a:pt x="596646" y="0"/>
                  </a:lnTo>
                  <a:cubicBezTo>
                    <a:pt x="672338" y="0"/>
                    <a:pt x="733552" y="61341"/>
                    <a:pt x="733552" y="136906"/>
                  </a:cubicBezTo>
                  <a:lnTo>
                    <a:pt x="733552" y="596646"/>
                  </a:lnTo>
                  <a:cubicBezTo>
                    <a:pt x="733552" y="672338"/>
                    <a:pt x="672211" y="733552"/>
                    <a:pt x="596646" y="733552"/>
                  </a:cubicBezTo>
                  <a:lnTo>
                    <a:pt x="136906" y="733552"/>
                  </a:lnTo>
                  <a:cubicBezTo>
                    <a:pt x="61341" y="733679"/>
                    <a:pt x="0" y="672338"/>
                    <a:pt x="0" y="596646"/>
                  </a:cubicBezTo>
                  <a:close/>
                </a:path>
              </a:pathLst>
            </a:custGeom>
            <a:solidFill>
              <a:srgbClr val="D9EDF2"/>
            </a:solidFill>
          </p:spPr>
        </p:sp>
        <p:sp>
          <p:nvSpPr>
            <p:cNvPr id="14" name="Freeform 14"/>
            <p:cNvSpPr/>
            <p:nvPr/>
          </p:nvSpPr>
          <p:spPr>
            <a:xfrm>
              <a:off x="0" y="0"/>
              <a:ext cx="746252" cy="746379"/>
            </a:xfrm>
            <a:custGeom>
              <a:avLst/>
              <a:gdLst/>
              <a:ahLst/>
              <a:cxnLst/>
              <a:rect l="l" t="t" r="r" b="b"/>
              <a:pathLst>
                <a:path w="746252" h="746379">
                  <a:moveTo>
                    <a:pt x="0" y="143256"/>
                  </a:moveTo>
                  <a:cubicBezTo>
                    <a:pt x="0" y="64135"/>
                    <a:pt x="64135" y="0"/>
                    <a:pt x="143256" y="0"/>
                  </a:cubicBezTo>
                  <a:lnTo>
                    <a:pt x="602996" y="0"/>
                  </a:lnTo>
                  <a:lnTo>
                    <a:pt x="602996" y="6350"/>
                  </a:lnTo>
                  <a:lnTo>
                    <a:pt x="602996" y="0"/>
                  </a:lnTo>
                  <a:cubicBezTo>
                    <a:pt x="682117" y="0"/>
                    <a:pt x="746252" y="64135"/>
                    <a:pt x="746252" y="143256"/>
                  </a:cubicBezTo>
                  <a:lnTo>
                    <a:pt x="739902" y="143256"/>
                  </a:lnTo>
                  <a:lnTo>
                    <a:pt x="746252" y="143256"/>
                  </a:lnTo>
                  <a:lnTo>
                    <a:pt x="746252" y="602996"/>
                  </a:lnTo>
                  <a:lnTo>
                    <a:pt x="739902" y="602996"/>
                  </a:lnTo>
                  <a:lnTo>
                    <a:pt x="746252" y="602996"/>
                  </a:lnTo>
                  <a:cubicBezTo>
                    <a:pt x="746252" y="682117"/>
                    <a:pt x="682117" y="746252"/>
                    <a:pt x="602996" y="746252"/>
                  </a:cubicBezTo>
                  <a:lnTo>
                    <a:pt x="602996" y="739902"/>
                  </a:lnTo>
                  <a:lnTo>
                    <a:pt x="602996" y="746252"/>
                  </a:lnTo>
                  <a:lnTo>
                    <a:pt x="143256" y="746252"/>
                  </a:lnTo>
                  <a:lnTo>
                    <a:pt x="143256" y="739902"/>
                  </a:lnTo>
                  <a:lnTo>
                    <a:pt x="143256" y="746252"/>
                  </a:lnTo>
                  <a:cubicBezTo>
                    <a:pt x="64135" y="746379"/>
                    <a:pt x="0" y="682117"/>
                    <a:pt x="0" y="602996"/>
                  </a:cubicBezTo>
                  <a:lnTo>
                    <a:pt x="0" y="143256"/>
                  </a:lnTo>
                  <a:lnTo>
                    <a:pt x="6350" y="143256"/>
                  </a:lnTo>
                  <a:lnTo>
                    <a:pt x="0" y="143256"/>
                  </a:lnTo>
                  <a:moveTo>
                    <a:pt x="12700" y="143256"/>
                  </a:moveTo>
                  <a:lnTo>
                    <a:pt x="12700" y="602996"/>
                  </a:lnTo>
                  <a:lnTo>
                    <a:pt x="6350" y="602996"/>
                  </a:lnTo>
                  <a:lnTo>
                    <a:pt x="12700" y="602996"/>
                  </a:lnTo>
                  <a:cubicBezTo>
                    <a:pt x="12700" y="675132"/>
                    <a:pt x="71120" y="733552"/>
                    <a:pt x="143256" y="733552"/>
                  </a:cubicBezTo>
                  <a:lnTo>
                    <a:pt x="602996" y="733552"/>
                  </a:lnTo>
                  <a:cubicBezTo>
                    <a:pt x="675132" y="733552"/>
                    <a:pt x="733552" y="675132"/>
                    <a:pt x="733552" y="602996"/>
                  </a:cubicBezTo>
                  <a:lnTo>
                    <a:pt x="733552" y="143256"/>
                  </a:lnTo>
                  <a:cubicBezTo>
                    <a:pt x="733679" y="71120"/>
                    <a:pt x="675132" y="12700"/>
                    <a:pt x="602996" y="12700"/>
                  </a:cubicBezTo>
                  <a:lnTo>
                    <a:pt x="143256" y="12700"/>
                  </a:lnTo>
                  <a:lnTo>
                    <a:pt x="143256" y="6350"/>
                  </a:lnTo>
                  <a:lnTo>
                    <a:pt x="143256" y="12700"/>
                  </a:lnTo>
                  <a:cubicBezTo>
                    <a:pt x="71120" y="12700"/>
                    <a:pt x="12700" y="71120"/>
                    <a:pt x="12700" y="143256"/>
                  </a:cubicBezTo>
                  <a:close/>
                </a:path>
              </a:pathLst>
            </a:custGeom>
            <a:solidFill>
              <a:srgbClr val="BFD3D8"/>
            </a:solidFill>
          </p:spPr>
        </p:sp>
      </p:grpSp>
      <p:sp>
        <p:nvSpPr>
          <p:cNvPr id="15" name="TextBox 15"/>
          <p:cNvSpPr txBox="1"/>
          <p:nvPr/>
        </p:nvSpPr>
        <p:spPr>
          <a:xfrm>
            <a:off x="3333155" y="2660824"/>
            <a:ext cx="366712" cy="410766"/>
          </a:xfrm>
          <a:prstGeom prst="rect">
            <a:avLst/>
          </a:prstGeom>
        </p:spPr>
        <p:txBody>
          <a:bodyPr lIns="0" tIns="0" rIns="0" bIns="0" rtlCol="0" anchor="t">
            <a:spAutoFit/>
          </a:bodyPr>
          <a:lstStyle/>
          <a:p>
            <a:pPr algn="ctr">
              <a:lnSpc>
                <a:spcPts val="2874"/>
              </a:lnSpc>
            </a:pPr>
            <a:r>
              <a:rPr lang="en-US" sz="2874">
                <a:solidFill>
                  <a:srgbClr val="384653"/>
                </a:solidFill>
                <a:latin typeface="Arimo"/>
                <a:ea typeface="Arimo"/>
                <a:cs typeface="Arimo"/>
                <a:sym typeface="Arimo"/>
              </a:rPr>
              <a:t>1</a:t>
            </a:r>
          </a:p>
        </p:txBody>
      </p:sp>
      <p:sp>
        <p:nvSpPr>
          <p:cNvPr id="16" name="TextBox 16"/>
          <p:cNvSpPr txBox="1"/>
          <p:nvPr/>
        </p:nvSpPr>
        <p:spPr>
          <a:xfrm>
            <a:off x="1988195" y="3791991"/>
            <a:ext cx="3056781" cy="410616"/>
          </a:xfrm>
          <a:prstGeom prst="rect">
            <a:avLst/>
          </a:prstGeom>
        </p:spPr>
        <p:txBody>
          <a:bodyPr lIns="0" tIns="0" rIns="0" bIns="0" rtlCol="0" anchor="t">
            <a:spAutoFit/>
          </a:bodyPr>
          <a:lstStyle/>
          <a:p>
            <a:pPr algn="ctr">
              <a:lnSpc>
                <a:spcPts val="3000"/>
              </a:lnSpc>
            </a:pPr>
            <a:r>
              <a:rPr lang="en-US" sz="2375">
                <a:solidFill>
                  <a:srgbClr val="384653"/>
                </a:solidFill>
                <a:latin typeface="Arimo"/>
                <a:ea typeface="Arimo"/>
                <a:cs typeface="Arimo"/>
                <a:sym typeface="Arimo"/>
              </a:rPr>
              <a:t>Precedence</a:t>
            </a:r>
          </a:p>
        </p:txBody>
      </p:sp>
      <p:sp>
        <p:nvSpPr>
          <p:cNvPr id="17" name="TextBox 17"/>
          <p:cNvSpPr txBox="1"/>
          <p:nvPr/>
        </p:nvSpPr>
        <p:spPr>
          <a:xfrm>
            <a:off x="1100286" y="4282529"/>
            <a:ext cx="4832748" cy="1166812"/>
          </a:xfrm>
          <a:prstGeom prst="rect">
            <a:avLst/>
          </a:prstGeom>
        </p:spPr>
        <p:txBody>
          <a:bodyPr lIns="0" tIns="0" rIns="0" bIns="0" rtlCol="0" anchor="t">
            <a:spAutoFit/>
          </a:bodyPr>
          <a:lstStyle/>
          <a:p>
            <a:pPr algn="ctr">
              <a:lnSpc>
                <a:spcPts val="2874"/>
              </a:lnSpc>
            </a:pPr>
            <a:r>
              <a:rPr lang="en-US" sz="1874">
                <a:solidFill>
                  <a:srgbClr val="384653"/>
                </a:solidFill>
                <a:latin typeface="Roboto"/>
                <a:ea typeface="Roboto"/>
                <a:cs typeface="Roboto"/>
                <a:sym typeface="Roboto"/>
              </a:rPr>
              <a:t>Decides the order in which different operators are applied (e.g., multiplication before addition).</a:t>
            </a:r>
          </a:p>
        </p:txBody>
      </p:sp>
      <p:grpSp>
        <p:nvGrpSpPr>
          <p:cNvPr id="18" name="Group 18"/>
          <p:cNvGrpSpPr/>
          <p:nvPr/>
        </p:nvGrpSpPr>
        <p:grpSpPr>
          <a:xfrm>
            <a:off x="9129564" y="2842394"/>
            <a:ext cx="28575" cy="733574"/>
            <a:chOff x="0" y="0"/>
            <a:chExt cx="38100" cy="978098"/>
          </a:xfrm>
        </p:grpSpPr>
        <p:sp>
          <p:nvSpPr>
            <p:cNvPr id="19" name="Freeform 19"/>
            <p:cNvSpPr/>
            <p:nvPr/>
          </p:nvSpPr>
          <p:spPr>
            <a:xfrm>
              <a:off x="0" y="0"/>
              <a:ext cx="38100" cy="978154"/>
            </a:xfrm>
            <a:custGeom>
              <a:avLst/>
              <a:gdLst/>
              <a:ahLst/>
              <a:cxnLst/>
              <a:rect l="l" t="t" r="r" b="b"/>
              <a:pathLst>
                <a:path w="38100" h="978154">
                  <a:moveTo>
                    <a:pt x="0" y="19050"/>
                  </a:moveTo>
                  <a:cubicBezTo>
                    <a:pt x="0" y="8509"/>
                    <a:pt x="8509" y="0"/>
                    <a:pt x="19050" y="0"/>
                  </a:cubicBezTo>
                  <a:cubicBezTo>
                    <a:pt x="29591" y="0"/>
                    <a:pt x="38100" y="8509"/>
                    <a:pt x="38100" y="19050"/>
                  </a:cubicBezTo>
                  <a:lnTo>
                    <a:pt x="38100" y="959104"/>
                  </a:lnTo>
                  <a:cubicBezTo>
                    <a:pt x="38100" y="969645"/>
                    <a:pt x="29591" y="978154"/>
                    <a:pt x="19050" y="978154"/>
                  </a:cubicBezTo>
                  <a:cubicBezTo>
                    <a:pt x="8509" y="978154"/>
                    <a:pt x="0" y="969518"/>
                    <a:pt x="0" y="959104"/>
                  </a:cubicBezTo>
                  <a:close/>
                </a:path>
              </a:pathLst>
            </a:custGeom>
            <a:solidFill>
              <a:srgbClr val="BFD3D8"/>
            </a:solidFill>
          </p:spPr>
        </p:sp>
      </p:grpSp>
      <p:grpSp>
        <p:nvGrpSpPr>
          <p:cNvPr id="20" name="Group 20"/>
          <p:cNvGrpSpPr/>
          <p:nvPr/>
        </p:nvGrpSpPr>
        <p:grpSpPr>
          <a:xfrm>
            <a:off x="8864054" y="2562597"/>
            <a:ext cx="559743" cy="559743"/>
            <a:chOff x="0" y="0"/>
            <a:chExt cx="746323" cy="746323"/>
          </a:xfrm>
        </p:grpSpPr>
        <p:sp>
          <p:nvSpPr>
            <p:cNvPr id="21" name="Freeform 21"/>
            <p:cNvSpPr/>
            <p:nvPr/>
          </p:nvSpPr>
          <p:spPr>
            <a:xfrm>
              <a:off x="6350" y="6350"/>
              <a:ext cx="733552" cy="733679"/>
            </a:xfrm>
            <a:custGeom>
              <a:avLst/>
              <a:gdLst/>
              <a:ahLst/>
              <a:cxnLst/>
              <a:rect l="l" t="t" r="r" b="b"/>
              <a:pathLst>
                <a:path w="733552" h="733679">
                  <a:moveTo>
                    <a:pt x="0" y="136906"/>
                  </a:moveTo>
                  <a:cubicBezTo>
                    <a:pt x="0" y="61341"/>
                    <a:pt x="61341" y="0"/>
                    <a:pt x="136906" y="0"/>
                  </a:cubicBezTo>
                  <a:lnTo>
                    <a:pt x="596646" y="0"/>
                  </a:lnTo>
                  <a:cubicBezTo>
                    <a:pt x="672338" y="0"/>
                    <a:pt x="733552" y="61341"/>
                    <a:pt x="733552" y="136906"/>
                  </a:cubicBezTo>
                  <a:lnTo>
                    <a:pt x="733552" y="596646"/>
                  </a:lnTo>
                  <a:cubicBezTo>
                    <a:pt x="733552" y="672338"/>
                    <a:pt x="672211" y="733552"/>
                    <a:pt x="596646" y="733552"/>
                  </a:cubicBezTo>
                  <a:lnTo>
                    <a:pt x="136906" y="733552"/>
                  </a:lnTo>
                  <a:cubicBezTo>
                    <a:pt x="61341" y="733679"/>
                    <a:pt x="0" y="672338"/>
                    <a:pt x="0" y="596646"/>
                  </a:cubicBezTo>
                  <a:close/>
                </a:path>
              </a:pathLst>
            </a:custGeom>
            <a:solidFill>
              <a:srgbClr val="D9EDF2"/>
            </a:solidFill>
          </p:spPr>
        </p:sp>
        <p:sp>
          <p:nvSpPr>
            <p:cNvPr id="22" name="Freeform 22"/>
            <p:cNvSpPr/>
            <p:nvPr/>
          </p:nvSpPr>
          <p:spPr>
            <a:xfrm>
              <a:off x="0" y="0"/>
              <a:ext cx="746252" cy="746379"/>
            </a:xfrm>
            <a:custGeom>
              <a:avLst/>
              <a:gdLst/>
              <a:ahLst/>
              <a:cxnLst/>
              <a:rect l="l" t="t" r="r" b="b"/>
              <a:pathLst>
                <a:path w="746252" h="746379">
                  <a:moveTo>
                    <a:pt x="0" y="143256"/>
                  </a:moveTo>
                  <a:cubicBezTo>
                    <a:pt x="0" y="64135"/>
                    <a:pt x="64135" y="0"/>
                    <a:pt x="143256" y="0"/>
                  </a:cubicBezTo>
                  <a:lnTo>
                    <a:pt x="602996" y="0"/>
                  </a:lnTo>
                  <a:lnTo>
                    <a:pt x="602996" y="6350"/>
                  </a:lnTo>
                  <a:lnTo>
                    <a:pt x="602996" y="0"/>
                  </a:lnTo>
                  <a:cubicBezTo>
                    <a:pt x="682117" y="0"/>
                    <a:pt x="746252" y="64135"/>
                    <a:pt x="746252" y="143256"/>
                  </a:cubicBezTo>
                  <a:lnTo>
                    <a:pt x="739902" y="143256"/>
                  </a:lnTo>
                  <a:lnTo>
                    <a:pt x="746252" y="143256"/>
                  </a:lnTo>
                  <a:lnTo>
                    <a:pt x="746252" y="602996"/>
                  </a:lnTo>
                  <a:lnTo>
                    <a:pt x="739902" y="602996"/>
                  </a:lnTo>
                  <a:lnTo>
                    <a:pt x="746252" y="602996"/>
                  </a:lnTo>
                  <a:cubicBezTo>
                    <a:pt x="746252" y="682117"/>
                    <a:pt x="682117" y="746252"/>
                    <a:pt x="602996" y="746252"/>
                  </a:cubicBezTo>
                  <a:lnTo>
                    <a:pt x="602996" y="739902"/>
                  </a:lnTo>
                  <a:lnTo>
                    <a:pt x="602996" y="746252"/>
                  </a:lnTo>
                  <a:lnTo>
                    <a:pt x="143256" y="746252"/>
                  </a:lnTo>
                  <a:lnTo>
                    <a:pt x="143256" y="739902"/>
                  </a:lnTo>
                  <a:lnTo>
                    <a:pt x="143256" y="746252"/>
                  </a:lnTo>
                  <a:cubicBezTo>
                    <a:pt x="64135" y="746379"/>
                    <a:pt x="0" y="682117"/>
                    <a:pt x="0" y="602996"/>
                  </a:cubicBezTo>
                  <a:lnTo>
                    <a:pt x="0" y="143256"/>
                  </a:lnTo>
                  <a:lnTo>
                    <a:pt x="6350" y="143256"/>
                  </a:lnTo>
                  <a:lnTo>
                    <a:pt x="0" y="143256"/>
                  </a:lnTo>
                  <a:moveTo>
                    <a:pt x="12700" y="143256"/>
                  </a:moveTo>
                  <a:lnTo>
                    <a:pt x="12700" y="602996"/>
                  </a:lnTo>
                  <a:lnTo>
                    <a:pt x="6350" y="602996"/>
                  </a:lnTo>
                  <a:lnTo>
                    <a:pt x="12700" y="602996"/>
                  </a:lnTo>
                  <a:cubicBezTo>
                    <a:pt x="12700" y="675132"/>
                    <a:pt x="71120" y="733552"/>
                    <a:pt x="143256" y="733552"/>
                  </a:cubicBezTo>
                  <a:lnTo>
                    <a:pt x="602996" y="733552"/>
                  </a:lnTo>
                  <a:cubicBezTo>
                    <a:pt x="675132" y="733552"/>
                    <a:pt x="733552" y="675132"/>
                    <a:pt x="733552" y="602996"/>
                  </a:cubicBezTo>
                  <a:lnTo>
                    <a:pt x="733552" y="143256"/>
                  </a:lnTo>
                  <a:cubicBezTo>
                    <a:pt x="733679" y="71120"/>
                    <a:pt x="675132" y="12700"/>
                    <a:pt x="602996" y="12700"/>
                  </a:cubicBezTo>
                  <a:lnTo>
                    <a:pt x="143256" y="12700"/>
                  </a:lnTo>
                  <a:lnTo>
                    <a:pt x="143256" y="6350"/>
                  </a:lnTo>
                  <a:lnTo>
                    <a:pt x="143256" y="12700"/>
                  </a:lnTo>
                  <a:cubicBezTo>
                    <a:pt x="71120" y="12700"/>
                    <a:pt x="12700" y="71120"/>
                    <a:pt x="12700" y="143256"/>
                  </a:cubicBezTo>
                  <a:close/>
                </a:path>
              </a:pathLst>
            </a:custGeom>
            <a:solidFill>
              <a:srgbClr val="BFD3D8"/>
            </a:solidFill>
          </p:spPr>
        </p:sp>
      </p:grpSp>
      <p:sp>
        <p:nvSpPr>
          <p:cNvPr id="23" name="TextBox 23"/>
          <p:cNvSpPr txBox="1"/>
          <p:nvPr/>
        </p:nvSpPr>
        <p:spPr>
          <a:xfrm>
            <a:off x="8960495" y="2660824"/>
            <a:ext cx="366712" cy="410766"/>
          </a:xfrm>
          <a:prstGeom prst="rect">
            <a:avLst/>
          </a:prstGeom>
        </p:spPr>
        <p:txBody>
          <a:bodyPr lIns="0" tIns="0" rIns="0" bIns="0" rtlCol="0" anchor="t">
            <a:spAutoFit/>
          </a:bodyPr>
          <a:lstStyle/>
          <a:p>
            <a:pPr algn="ctr">
              <a:lnSpc>
                <a:spcPts val="2874"/>
              </a:lnSpc>
            </a:pPr>
            <a:r>
              <a:rPr lang="en-US" sz="2874">
                <a:solidFill>
                  <a:srgbClr val="384653"/>
                </a:solidFill>
                <a:latin typeface="Arimo"/>
                <a:ea typeface="Arimo"/>
                <a:cs typeface="Arimo"/>
                <a:sym typeface="Arimo"/>
              </a:rPr>
              <a:t>2</a:t>
            </a:r>
          </a:p>
        </p:txBody>
      </p:sp>
      <p:sp>
        <p:nvSpPr>
          <p:cNvPr id="24" name="TextBox 24"/>
          <p:cNvSpPr txBox="1"/>
          <p:nvPr/>
        </p:nvSpPr>
        <p:spPr>
          <a:xfrm>
            <a:off x="7615535" y="3791991"/>
            <a:ext cx="3056781" cy="410616"/>
          </a:xfrm>
          <a:prstGeom prst="rect">
            <a:avLst/>
          </a:prstGeom>
        </p:spPr>
        <p:txBody>
          <a:bodyPr lIns="0" tIns="0" rIns="0" bIns="0" rtlCol="0" anchor="t">
            <a:spAutoFit/>
          </a:bodyPr>
          <a:lstStyle/>
          <a:p>
            <a:pPr algn="ctr">
              <a:lnSpc>
                <a:spcPts val="3000"/>
              </a:lnSpc>
            </a:pPr>
            <a:r>
              <a:rPr lang="en-US" sz="2375">
                <a:solidFill>
                  <a:srgbClr val="384653"/>
                </a:solidFill>
                <a:latin typeface="Arimo"/>
                <a:ea typeface="Arimo"/>
                <a:cs typeface="Arimo"/>
                <a:sym typeface="Arimo"/>
              </a:rPr>
              <a:t>Associativity</a:t>
            </a:r>
          </a:p>
        </p:txBody>
      </p:sp>
      <p:sp>
        <p:nvSpPr>
          <p:cNvPr id="25" name="TextBox 25"/>
          <p:cNvSpPr txBox="1"/>
          <p:nvPr/>
        </p:nvSpPr>
        <p:spPr>
          <a:xfrm>
            <a:off x="6727626" y="4282529"/>
            <a:ext cx="4832747" cy="1166812"/>
          </a:xfrm>
          <a:prstGeom prst="rect">
            <a:avLst/>
          </a:prstGeom>
        </p:spPr>
        <p:txBody>
          <a:bodyPr lIns="0" tIns="0" rIns="0" bIns="0" rtlCol="0" anchor="t">
            <a:spAutoFit/>
          </a:bodyPr>
          <a:lstStyle/>
          <a:p>
            <a:pPr algn="ctr">
              <a:lnSpc>
                <a:spcPts val="2874"/>
              </a:lnSpc>
            </a:pPr>
            <a:r>
              <a:rPr lang="en-US" sz="1874">
                <a:solidFill>
                  <a:srgbClr val="384653"/>
                </a:solidFill>
                <a:latin typeface="Roboto"/>
                <a:ea typeface="Roboto"/>
                <a:cs typeface="Roboto"/>
                <a:sym typeface="Roboto"/>
              </a:rPr>
              <a:t>Decides the order when multiple operators have the same precedence (e.g., left-to-right for arithmetic).</a:t>
            </a:r>
          </a:p>
        </p:txBody>
      </p:sp>
      <p:grpSp>
        <p:nvGrpSpPr>
          <p:cNvPr id="26" name="Group 26"/>
          <p:cNvGrpSpPr/>
          <p:nvPr/>
        </p:nvGrpSpPr>
        <p:grpSpPr>
          <a:xfrm>
            <a:off x="14756904" y="2842394"/>
            <a:ext cx="28575" cy="733574"/>
            <a:chOff x="0" y="0"/>
            <a:chExt cx="38100" cy="978098"/>
          </a:xfrm>
        </p:grpSpPr>
        <p:sp>
          <p:nvSpPr>
            <p:cNvPr id="27" name="Freeform 27"/>
            <p:cNvSpPr/>
            <p:nvPr/>
          </p:nvSpPr>
          <p:spPr>
            <a:xfrm>
              <a:off x="0" y="0"/>
              <a:ext cx="38100" cy="978154"/>
            </a:xfrm>
            <a:custGeom>
              <a:avLst/>
              <a:gdLst/>
              <a:ahLst/>
              <a:cxnLst/>
              <a:rect l="l" t="t" r="r" b="b"/>
              <a:pathLst>
                <a:path w="38100" h="978154">
                  <a:moveTo>
                    <a:pt x="0" y="19050"/>
                  </a:moveTo>
                  <a:cubicBezTo>
                    <a:pt x="0" y="8509"/>
                    <a:pt x="8509" y="0"/>
                    <a:pt x="19050" y="0"/>
                  </a:cubicBezTo>
                  <a:cubicBezTo>
                    <a:pt x="29591" y="0"/>
                    <a:pt x="38100" y="8509"/>
                    <a:pt x="38100" y="19050"/>
                  </a:cubicBezTo>
                  <a:lnTo>
                    <a:pt x="38100" y="959104"/>
                  </a:lnTo>
                  <a:cubicBezTo>
                    <a:pt x="38100" y="969645"/>
                    <a:pt x="29591" y="978154"/>
                    <a:pt x="19050" y="978154"/>
                  </a:cubicBezTo>
                  <a:cubicBezTo>
                    <a:pt x="8509" y="978154"/>
                    <a:pt x="0" y="969518"/>
                    <a:pt x="0" y="959104"/>
                  </a:cubicBezTo>
                  <a:close/>
                </a:path>
              </a:pathLst>
            </a:custGeom>
            <a:solidFill>
              <a:srgbClr val="BFD3D8"/>
            </a:solidFill>
          </p:spPr>
        </p:sp>
      </p:grpSp>
      <p:grpSp>
        <p:nvGrpSpPr>
          <p:cNvPr id="28" name="Group 28"/>
          <p:cNvGrpSpPr/>
          <p:nvPr/>
        </p:nvGrpSpPr>
        <p:grpSpPr>
          <a:xfrm>
            <a:off x="14491395" y="2562597"/>
            <a:ext cx="559743" cy="559743"/>
            <a:chOff x="0" y="0"/>
            <a:chExt cx="746323" cy="746323"/>
          </a:xfrm>
        </p:grpSpPr>
        <p:sp>
          <p:nvSpPr>
            <p:cNvPr id="29" name="Freeform 29"/>
            <p:cNvSpPr/>
            <p:nvPr/>
          </p:nvSpPr>
          <p:spPr>
            <a:xfrm>
              <a:off x="6350" y="6350"/>
              <a:ext cx="733552" cy="733679"/>
            </a:xfrm>
            <a:custGeom>
              <a:avLst/>
              <a:gdLst/>
              <a:ahLst/>
              <a:cxnLst/>
              <a:rect l="l" t="t" r="r" b="b"/>
              <a:pathLst>
                <a:path w="733552" h="733679">
                  <a:moveTo>
                    <a:pt x="0" y="136906"/>
                  </a:moveTo>
                  <a:cubicBezTo>
                    <a:pt x="0" y="61341"/>
                    <a:pt x="61341" y="0"/>
                    <a:pt x="136906" y="0"/>
                  </a:cubicBezTo>
                  <a:lnTo>
                    <a:pt x="596646" y="0"/>
                  </a:lnTo>
                  <a:cubicBezTo>
                    <a:pt x="672338" y="0"/>
                    <a:pt x="733552" y="61341"/>
                    <a:pt x="733552" y="136906"/>
                  </a:cubicBezTo>
                  <a:lnTo>
                    <a:pt x="733552" y="596646"/>
                  </a:lnTo>
                  <a:cubicBezTo>
                    <a:pt x="733552" y="672338"/>
                    <a:pt x="672211" y="733552"/>
                    <a:pt x="596646" y="733552"/>
                  </a:cubicBezTo>
                  <a:lnTo>
                    <a:pt x="136906" y="733552"/>
                  </a:lnTo>
                  <a:cubicBezTo>
                    <a:pt x="61341" y="733679"/>
                    <a:pt x="0" y="672338"/>
                    <a:pt x="0" y="596646"/>
                  </a:cubicBezTo>
                  <a:close/>
                </a:path>
              </a:pathLst>
            </a:custGeom>
            <a:solidFill>
              <a:srgbClr val="D9EDF2"/>
            </a:solidFill>
          </p:spPr>
        </p:sp>
        <p:sp>
          <p:nvSpPr>
            <p:cNvPr id="30" name="Freeform 30"/>
            <p:cNvSpPr/>
            <p:nvPr/>
          </p:nvSpPr>
          <p:spPr>
            <a:xfrm>
              <a:off x="0" y="0"/>
              <a:ext cx="746252" cy="746379"/>
            </a:xfrm>
            <a:custGeom>
              <a:avLst/>
              <a:gdLst/>
              <a:ahLst/>
              <a:cxnLst/>
              <a:rect l="l" t="t" r="r" b="b"/>
              <a:pathLst>
                <a:path w="746252" h="746379">
                  <a:moveTo>
                    <a:pt x="0" y="143256"/>
                  </a:moveTo>
                  <a:cubicBezTo>
                    <a:pt x="0" y="64135"/>
                    <a:pt x="64135" y="0"/>
                    <a:pt x="143256" y="0"/>
                  </a:cubicBezTo>
                  <a:lnTo>
                    <a:pt x="602996" y="0"/>
                  </a:lnTo>
                  <a:lnTo>
                    <a:pt x="602996" y="6350"/>
                  </a:lnTo>
                  <a:lnTo>
                    <a:pt x="602996" y="0"/>
                  </a:lnTo>
                  <a:cubicBezTo>
                    <a:pt x="682117" y="0"/>
                    <a:pt x="746252" y="64135"/>
                    <a:pt x="746252" y="143256"/>
                  </a:cubicBezTo>
                  <a:lnTo>
                    <a:pt x="739902" y="143256"/>
                  </a:lnTo>
                  <a:lnTo>
                    <a:pt x="746252" y="143256"/>
                  </a:lnTo>
                  <a:lnTo>
                    <a:pt x="746252" y="602996"/>
                  </a:lnTo>
                  <a:lnTo>
                    <a:pt x="739902" y="602996"/>
                  </a:lnTo>
                  <a:lnTo>
                    <a:pt x="746252" y="602996"/>
                  </a:lnTo>
                  <a:cubicBezTo>
                    <a:pt x="746252" y="682117"/>
                    <a:pt x="682117" y="746252"/>
                    <a:pt x="602996" y="746252"/>
                  </a:cubicBezTo>
                  <a:lnTo>
                    <a:pt x="602996" y="739902"/>
                  </a:lnTo>
                  <a:lnTo>
                    <a:pt x="602996" y="746252"/>
                  </a:lnTo>
                  <a:lnTo>
                    <a:pt x="143256" y="746252"/>
                  </a:lnTo>
                  <a:lnTo>
                    <a:pt x="143256" y="739902"/>
                  </a:lnTo>
                  <a:lnTo>
                    <a:pt x="143256" y="746252"/>
                  </a:lnTo>
                  <a:cubicBezTo>
                    <a:pt x="64135" y="746379"/>
                    <a:pt x="0" y="682117"/>
                    <a:pt x="0" y="602996"/>
                  </a:cubicBezTo>
                  <a:lnTo>
                    <a:pt x="0" y="143256"/>
                  </a:lnTo>
                  <a:lnTo>
                    <a:pt x="6350" y="143256"/>
                  </a:lnTo>
                  <a:lnTo>
                    <a:pt x="0" y="143256"/>
                  </a:lnTo>
                  <a:moveTo>
                    <a:pt x="12700" y="143256"/>
                  </a:moveTo>
                  <a:lnTo>
                    <a:pt x="12700" y="602996"/>
                  </a:lnTo>
                  <a:lnTo>
                    <a:pt x="6350" y="602996"/>
                  </a:lnTo>
                  <a:lnTo>
                    <a:pt x="12700" y="602996"/>
                  </a:lnTo>
                  <a:cubicBezTo>
                    <a:pt x="12700" y="675132"/>
                    <a:pt x="71120" y="733552"/>
                    <a:pt x="143256" y="733552"/>
                  </a:cubicBezTo>
                  <a:lnTo>
                    <a:pt x="602996" y="733552"/>
                  </a:lnTo>
                  <a:cubicBezTo>
                    <a:pt x="675132" y="733552"/>
                    <a:pt x="733552" y="675132"/>
                    <a:pt x="733552" y="602996"/>
                  </a:cubicBezTo>
                  <a:lnTo>
                    <a:pt x="733552" y="143256"/>
                  </a:lnTo>
                  <a:cubicBezTo>
                    <a:pt x="733679" y="71120"/>
                    <a:pt x="675132" y="12700"/>
                    <a:pt x="602996" y="12700"/>
                  </a:cubicBezTo>
                  <a:lnTo>
                    <a:pt x="143256" y="12700"/>
                  </a:lnTo>
                  <a:lnTo>
                    <a:pt x="143256" y="6350"/>
                  </a:lnTo>
                  <a:lnTo>
                    <a:pt x="143256" y="12700"/>
                  </a:lnTo>
                  <a:cubicBezTo>
                    <a:pt x="71120" y="12700"/>
                    <a:pt x="12700" y="71120"/>
                    <a:pt x="12700" y="143256"/>
                  </a:cubicBezTo>
                  <a:close/>
                </a:path>
              </a:pathLst>
            </a:custGeom>
            <a:solidFill>
              <a:srgbClr val="BFD3D8"/>
            </a:solidFill>
          </p:spPr>
        </p:sp>
      </p:grpSp>
      <p:sp>
        <p:nvSpPr>
          <p:cNvPr id="31" name="TextBox 31"/>
          <p:cNvSpPr txBox="1"/>
          <p:nvPr/>
        </p:nvSpPr>
        <p:spPr>
          <a:xfrm>
            <a:off x="14587835" y="2660824"/>
            <a:ext cx="366712" cy="410766"/>
          </a:xfrm>
          <a:prstGeom prst="rect">
            <a:avLst/>
          </a:prstGeom>
        </p:spPr>
        <p:txBody>
          <a:bodyPr lIns="0" tIns="0" rIns="0" bIns="0" rtlCol="0" anchor="t">
            <a:spAutoFit/>
          </a:bodyPr>
          <a:lstStyle/>
          <a:p>
            <a:pPr algn="ctr">
              <a:lnSpc>
                <a:spcPts val="2874"/>
              </a:lnSpc>
            </a:pPr>
            <a:r>
              <a:rPr lang="en-US" sz="2874">
                <a:solidFill>
                  <a:srgbClr val="384653"/>
                </a:solidFill>
                <a:latin typeface="Arimo"/>
                <a:ea typeface="Arimo"/>
                <a:cs typeface="Arimo"/>
                <a:sym typeface="Arimo"/>
              </a:rPr>
              <a:t>3</a:t>
            </a:r>
          </a:p>
        </p:txBody>
      </p:sp>
      <p:sp>
        <p:nvSpPr>
          <p:cNvPr id="32" name="TextBox 32"/>
          <p:cNvSpPr txBox="1"/>
          <p:nvPr/>
        </p:nvSpPr>
        <p:spPr>
          <a:xfrm>
            <a:off x="13242875" y="3791991"/>
            <a:ext cx="3056781" cy="410616"/>
          </a:xfrm>
          <a:prstGeom prst="rect">
            <a:avLst/>
          </a:prstGeom>
        </p:spPr>
        <p:txBody>
          <a:bodyPr lIns="0" tIns="0" rIns="0" bIns="0" rtlCol="0" anchor="t">
            <a:spAutoFit/>
          </a:bodyPr>
          <a:lstStyle/>
          <a:p>
            <a:pPr algn="ctr">
              <a:lnSpc>
                <a:spcPts val="3000"/>
              </a:lnSpc>
            </a:pPr>
            <a:r>
              <a:rPr lang="en-US" sz="2375">
                <a:solidFill>
                  <a:srgbClr val="384653"/>
                </a:solidFill>
                <a:latin typeface="Arimo"/>
                <a:ea typeface="Arimo"/>
                <a:cs typeface="Arimo"/>
                <a:sym typeface="Arimo"/>
              </a:rPr>
              <a:t>Parentheses</a:t>
            </a:r>
          </a:p>
        </p:txBody>
      </p:sp>
      <p:sp>
        <p:nvSpPr>
          <p:cNvPr id="33" name="TextBox 33"/>
          <p:cNvSpPr txBox="1"/>
          <p:nvPr/>
        </p:nvSpPr>
        <p:spPr>
          <a:xfrm>
            <a:off x="12354966" y="4282529"/>
            <a:ext cx="4832748" cy="1166812"/>
          </a:xfrm>
          <a:prstGeom prst="rect">
            <a:avLst/>
          </a:prstGeom>
        </p:spPr>
        <p:txBody>
          <a:bodyPr lIns="0" tIns="0" rIns="0" bIns="0" rtlCol="0" anchor="t">
            <a:spAutoFit/>
          </a:bodyPr>
          <a:lstStyle/>
          <a:p>
            <a:pPr algn="ctr">
              <a:lnSpc>
                <a:spcPts val="2874"/>
              </a:lnSpc>
            </a:pPr>
            <a:r>
              <a:rPr lang="en-US" sz="1874">
                <a:solidFill>
                  <a:srgbClr val="384653"/>
                </a:solidFill>
                <a:latin typeface="Roboto"/>
                <a:ea typeface="Roboto"/>
                <a:cs typeface="Roboto"/>
                <a:sym typeface="Roboto"/>
              </a:rPr>
              <a:t>Expressions within parentheses assume the highest priority, overriding standard precedence rules.</a:t>
            </a:r>
          </a:p>
        </p:txBody>
      </p:sp>
      <p:grpSp>
        <p:nvGrpSpPr>
          <p:cNvPr id="34" name="Group 34"/>
          <p:cNvGrpSpPr>
            <a:grpSpLocks noChangeAspect="1"/>
          </p:cNvGrpSpPr>
          <p:nvPr/>
        </p:nvGrpSpPr>
        <p:grpSpPr>
          <a:xfrm>
            <a:off x="4754612" y="5883028"/>
            <a:ext cx="4291608" cy="2934444"/>
            <a:chOff x="0" y="0"/>
            <a:chExt cx="5722143" cy="3912592"/>
          </a:xfrm>
        </p:grpSpPr>
        <p:sp>
          <p:nvSpPr>
            <p:cNvPr id="35" name="Freeform 35" descr="preencoded.png"/>
            <p:cNvSpPr/>
            <p:nvPr/>
          </p:nvSpPr>
          <p:spPr>
            <a:xfrm>
              <a:off x="0" y="0"/>
              <a:ext cx="5722112" cy="3912616"/>
            </a:xfrm>
            <a:custGeom>
              <a:avLst/>
              <a:gdLst/>
              <a:ahLst/>
              <a:cxnLst/>
              <a:rect l="l" t="t" r="r" b="b"/>
              <a:pathLst>
                <a:path w="5722112" h="3912616">
                  <a:moveTo>
                    <a:pt x="0" y="0"/>
                  </a:moveTo>
                  <a:lnTo>
                    <a:pt x="5722112" y="0"/>
                  </a:lnTo>
                  <a:lnTo>
                    <a:pt x="5722112" y="3912616"/>
                  </a:lnTo>
                  <a:lnTo>
                    <a:pt x="0" y="3912616"/>
                  </a:lnTo>
                  <a:lnTo>
                    <a:pt x="0" y="0"/>
                  </a:lnTo>
                  <a:close/>
                </a:path>
              </a:pathLst>
            </a:custGeom>
            <a:blipFill>
              <a:blip r:embed="rId3"/>
              <a:stretch>
                <a:fillRect l="-61" r="-61"/>
              </a:stretch>
            </a:blipFill>
          </p:spPr>
        </p:sp>
      </p:grpSp>
      <p:grpSp>
        <p:nvGrpSpPr>
          <p:cNvPr id="36" name="Group 36"/>
          <p:cNvGrpSpPr>
            <a:grpSpLocks noChangeAspect="1"/>
          </p:cNvGrpSpPr>
          <p:nvPr/>
        </p:nvGrpSpPr>
        <p:grpSpPr>
          <a:xfrm>
            <a:off x="9241780" y="5883028"/>
            <a:ext cx="4291608" cy="2934444"/>
            <a:chOff x="0" y="0"/>
            <a:chExt cx="5722143" cy="3912592"/>
          </a:xfrm>
        </p:grpSpPr>
        <p:sp>
          <p:nvSpPr>
            <p:cNvPr id="37" name="Freeform 37" descr="preencoded.png"/>
            <p:cNvSpPr/>
            <p:nvPr/>
          </p:nvSpPr>
          <p:spPr>
            <a:xfrm>
              <a:off x="0" y="0"/>
              <a:ext cx="5722112" cy="3912616"/>
            </a:xfrm>
            <a:custGeom>
              <a:avLst/>
              <a:gdLst/>
              <a:ahLst/>
              <a:cxnLst/>
              <a:rect l="l" t="t" r="r" b="b"/>
              <a:pathLst>
                <a:path w="5722112" h="3912616">
                  <a:moveTo>
                    <a:pt x="0" y="0"/>
                  </a:moveTo>
                  <a:lnTo>
                    <a:pt x="5722112" y="0"/>
                  </a:lnTo>
                  <a:lnTo>
                    <a:pt x="5722112" y="3912616"/>
                  </a:lnTo>
                  <a:lnTo>
                    <a:pt x="0" y="3912616"/>
                  </a:lnTo>
                  <a:lnTo>
                    <a:pt x="0" y="0"/>
                  </a:lnTo>
                  <a:close/>
                </a:path>
              </a:pathLst>
            </a:custGeom>
            <a:blipFill>
              <a:blip r:embed="rId4"/>
              <a:stretch>
                <a:fillRect l="-61" r="-61"/>
              </a:stretch>
            </a:blipFill>
          </p:spPr>
        </p:sp>
      </p:grpSp>
      <p:sp>
        <p:nvSpPr>
          <p:cNvPr id="38" name="TextBox 38"/>
          <p:cNvSpPr txBox="1"/>
          <p:nvPr/>
        </p:nvSpPr>
        <p:spPr>
          <a:xfrm>
            <a:off x="855761" y="9184481"/>
            <a:ext cx="16576476" cy="433387"/>
          </a:xfrm>
          <a:prstGeom prst="rect">
            <a:avLst/>
          </a:prstGeom>
        </p:spPr>
        <p:txBody>
          <a:bodyPr lIns="0" tIns="0" rIns="0" bIns="0" rtlCol="0" anchor="t">
            <a:spAutoFit/>
          </a:bodyPr>
          <a:lstStyle/>
          <a:p>
            <a:pPr algn="l">
              <a:lnSpc>
                <a:spcPts val="2874"/>
              </a:lnSpc>
            </a:pPr>
            <a:r>
              <a:rPr lang="en-US" sz="1874">
                <a:solidFill>
                  <a:srgbClr val="384653"/>
                </a:solidFill>
                <a:latin typeface="Roboto"/>
                <a:ea typeface="Roboto"/>
                <a:cs typeface="Roboto"/>
                <a:sym typeface="Roboto"/>
              </a:rPr>
              <a:t>Mathematical functions (like cos, sqrt, log) are available by including the math.h header file.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grpSp>
        <p:nvGrpSpPr>
          <p:cNvPr id="6" name="Group 6"/>
          <p:cNvGrpSpPr>
            <a:grpSpLocks noChangeAspect="1"/>
          </p:cNvGrpSpPr>
          <p:nvPr/>
        </p:nvGrpSpPr>
        <p:grpSpPr>
          <a:xfrm>
            <a:off x="11087100" y="0"/>
            <a:ext cx="7200900" cy="10287000"/>
            <a:chOff x="0" y="0"/>
            <a:chExt cx="9601200" cy="13716000"/>
          </a:xfrm>
        </p:grpSpPr>
        <p:sp>
          <p:nvSpPr>
            <p:cNvPr id="7" name="Freeform 7" descr="preencoded.png"/>
            <p:cNvSpPr/>
            <p:nvPr/>
          </p:nvSpPr>
          <p:spPr>
            <a:xfrm>
              <a:off x="0" y="0"/>
              <a:ext cx="9601200" cy="13716000"/>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3"/>
              <a:stretch>
                <a:fillRect/>
              </a:stretch>
            </a:blipFill>
          </p:spPr>
        </p:sp>
      </p:grpSp>
      <p:sp>
        <p:nvSpPr>
          <p:cNvPr id="8" name="TextBox 8"/>
          <p:cNvSpPr txBox="1"/>
          <p:nvPr/>
        </p:nvSpPr>
        <p:spPr>
          <a:xfrm>
            <a:off x="992238" y="4218086"/>
            <a:ext cx="7088237" cy="943124"/>
          </a:xfrm>
          <a:prstGeom prst="rect">
            <a:avLst/>
          </a:prstGeom>
        </p:spPr>
        <p:txBody>
          <a:bodyPr lIns="0" tIns="0" rIns="0" bIns="0" rtlCol="0" anchor="t">
            <a:spAutoFit/>
          </a:bodyPr>
          <a:lstStyle/>
          <a:p>
            <a:pPr algn="l">
              <a:lnSpc>
                <a:spcPts val="6937"/>
              </a:lnSpc>
            </a:pPr>
            <a:r>
              <a:rPr lang="en-US" sz="5562">
                <a:solidFill>
                  <a:srgbClr val="2E3C4E"/>
                </a:solidFill>
                <a:latin typeface="Arimo"/>
                <a:ea typeface="Arimo"/>
                <a:cs typeface="Arimo"/>
                <a:sym typeface="Arimo"/>
              </a:rPr>
              <a:t>Thank You</a:t>
            </a:r>
          </a:p>
        </p:txBody>
      </p:sp>
      <p:sp>
        <p:nvSpPr>
          <p:cNvPr id="9" name="TextBox 9"/>
          <p:cNvSpPr txBox="1"/>
          <p:nvPr/>
        </p:nvSpPr>
        <p:spPr>
          <a:xfrm>
            <a:off x="992238" y="5510212"/>
            <a:ext cx="9445526" cy="501403"/>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92238" y="1443186"/>
            <a:ext cx="13917216" cy="943124"/>
          </a:xfrm>
          <a:prstGeom prst="rect">
            <a:avLst/>
          </a:prstGeom>
        </p:spPr>
        <p:txBody>
          <a:bodyPr lIns="0" tIns="0" rIns="0" bIns="0" rtlCol="0" anchor="t">
            <a:spAutoFit/>
          </a:bodyPr>
          <a:lstStyle/>
          <a:p>
            <a:pPr algn="l">
              <a:lnSpc>
                <a:spcPts val="6937"/>
              </a:lnSpc>
            </a:pPr>
            <a:r>
              <a:rPr lang="en-US" sz="5562">
                <a:solidFill>
                  <a:srgbClr val="2E3C4E"/>
                </a:solidFill>
                <a:latin typeface="Arimo"/>
                <a:ea typeface="Arimo"/>
                <a:cs typeface="Arimo"/>
                <a:sym typeface="Arimo"/>
              </a:rPr>
              <a:t>C Operators and Expressions: An Overview</a:t>
            </a:r>
          </a:p>
        </p:txBody>
      </p:sp>
      <p:sp>
        <p:nvSpPr>
          <p:cNvPr id="7" name="TextBox 7"/>
          <p:cNvSpPr txBox="1"/>
          <p:nvPr/>
        </p:nvSpPr>
        <p:spPr>
          <a:xfrm>
            <a:off x="992238" y="2877145"/>
            <a:ext cx="16303526" cy="926604"/>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C supports a rich set of built-in operators that perform mathematical or logical manipulations. These operators are fundamental to forming expressions, which are sequences of operands and operators that reduce to a single value.</a:t>
            </a:r>
          </a:p>
        </p:txBody>
      </p:sp>
      <p:sp>
        <p:nvSpPr>
          <p:cNvPr id="8" name="TextBox 8"/>
          <p:cNvSpPr txBox="1"/>
          <p:nvPr/>
        </p:nvSpPr>
        <p:spPr>
          <a:xfrm>
            <a:off x="992238" y="4190851"/>
            <a:ext cx="8271421" cy="569714"/>
          </a:xfrm>
          <a:prstGeom prst="rect">
            <a:avLst/>
          </a:prstGeom>
        </p:spPr>
        <p:txBody>
          <a:bodyPr lIns="0" tIns="0" rIns="0" bIns="0" rtlCol="0" anchor="t">
            <a:spAutoFit/>
          </a:bodyPr>
          <a:lstStyle/>
          <a:p>
            <a:pPr algn="l">
              <a:lnSpc>
                <a:spcPts val="4125"/>
              </a:lnSpc>
            </a:pPr>
            <a:r>
              <a:rPr lang="en-US" sz="3312">
                <a:solidFill>
                  <a:srgbClr val="2E3C4E"/>
                </a:solidFill>
                <a:latin typeface="Arimo"/>
                <a:ea typeface="Arimo"/>
                <a:cs typeface="Arimo"/>
                <a:sym typeface="Arimo"/>
              </a:rPr>
              <a:t>C Operators are Classified into Categories:</a:t>
            </a:r>
          </a:p>
        </p:txBody>
      </p:sp>
      <p:grpSp>
        <p:nvGrpSpPr>
          <p:cNvPr id="9" name="Group 9"/>
          <p:cNvGrpSpPr/>
          <p:nvPr/>
        </p:nvGrpSpPr>
        <p:grpSpPr>
          <a:xfrm>
            <a:off x="987475" y="5181005"/>
            <a:ext cx="8019455" cy="1020812"/>
            <a:chOff x="0" y="0"/>
            <a:chExt cx="10692607" cy="1361083"/>
          </a:xfrm>
        </p:grpSpPr>
        <p:sp>
          <p:nvSpPr>
            <p:cNvPr id="10" name="Freeform 10"/>
            <p:cNvSpPr/>
            <p:nvPr/>
          </p:nvSpPr>
          <p:spPr>
            <a:xfrm>
              <a:off x="6350" y="6350"/>
              <a:ext cx="10679938" cy="1348359"/>
            </a:xfrm>
            <a:custGeom>
              <a:avLst/>
              <a:gdLst/>
              <a:ahLst/>
              <a:cxnLst/>
              <a:rect l="l" t="t" r="r" b="b"/>
              <a:pathLst>
                <a:path w="10679938" h="1348359">
                  <a:moveTo>
                    <a:pt x="0" y="158750"/>
                  </a:moveTo>
                  <a:cubicBezTo>
                    <a:pt x="0" y="71120"/>
                    <a:pt x="71628" y="0"/>
                    <a:pt x="160147" y="0"/>
                  </a:cubicBezTo>
                  <a:lnTo>
                    <a:pt x="10519791" y="0"/>
                  </a:lnTo>
                  <a:cubicBezTo>
                    <a:pt x="10608183" y="0"/>
                    <a:pt x="10679938" y="71120"/>
                    <a:pt x="10679938" y="158750"/>
                  </a:cubicBezTo>
                  <a:lnTo>
                    <a:pt x="10679938" y="1189609"/>
                  </a:lnTo>
                  <a:cubicBezTo>
                    <a:pt x="10679938" y="1277366"/>
                    <a:pt x="10608310" y="1348359"/>
                    <a:pt x="10519791" y="1348359"/>
                  </a:cubicBezTo>
                  <a:lnTo>
                    <a:pt x="160147" y="1348359"/>
                  </a:lnTo>
                  <a:cubicBezTo>
                    <a:pt x="71628" y="1348359"/>
                    <a:pt x="0" y="1277239"/>
                    <a:pt x="0" y="1189609"/>
                  </a:cubicBezTo>
                  <a:close/>
                </a:path>
              </a:pathLst>
            </a:custGeom>
            <a:solidFill>
              <a:srgbClr val="95CCDA"/>
            </a:solidFill>
          </p:spPr>
        </p:sp>
        <p:sp>
          <p:nvSpPr>
            <p:cNvPr id="11" name="Freeform 11"/>
            <p:cNvSpPr/>
            <p:nvPr/>
          </p:nvSpPr>
          <p:spPr>
            <a:xfrm>
              <a:off x="0" y="0"/>
              <a:ext cx="10692638" cy="1361059"/>
            </a:xfrm>
            <a:custGeom>
              <a:avLst/>
              <a:gdLst/>
              <a:ahLst/>
              <a:cxnLst/>
              <a:rect l="l" t="t" r="r" b="b"/>
              <a:pathLst>
                <a:path w="10692638" h="1361059">
                  <a:moveTo>
                    <a:pt x="0" y="165100"/>
                  </a:moveTo>
                  <a:cubicBezTo>
                    <a:pt x="0" y="73914"/>
                    <a:pt x="74549" y="0"/>
                    <a:pt x="166497" y="0"/>
                  </a:cubicBezTo>
                  <a:lnTo>
                    <a:pt x="10526141" y="0"/>
                  </a:lnTo>
                  <a:lnTo>
                    <a:pt x="10526141" y="6350"/>
                  </a:lnTo>
                  <a:lnTo>
                    <a:pt x="10526141" y="0"/>
                  </a:lnTo>
                  <a:cubicBezTo>
                    <a:pt x="10617962" y="0"/>
                    <a:pt x="10692638" y="73914"/>
                    <a:pt x="10692638" y="165100"/>
                  </a:cubicBezTo>
                  <a:lnTo>
                    <a:pt x="10686288" y="165100"/>
                  </a:lnTo>
                  <a:lnTo>
                    <a:pt x="10692638" y="165100"/>
                  </a:lnTo>
                  <a:lnTo>
                    <a:pt x="10692638" y="1195959"/>
                  </a:lnTo>
                  <a:lnTo>
                    <a:pt x="10686288" y="1195959"/>
                  </a:lnTo>
                  <a:lnTo>
                    <a:pt x="10692638" y="1195959"/>
                  </a:lnTo>
                  <a:cubicBezTo>
                    <a:pt x="10692638" y="1287272"/>
                    <a:pt x="10618089" y="1361059"/>
                    <a:pt x="10526141" y="1361059"/>
                  </a:cubicBezTo>
                  <a:lnTo>
                    <a:pt x="10526141" y="1354709"/>
                  </a:lnTo>
                  <a:lnTo>
                    <a:pt x="10526141" y="1361059"/>
                  </a:lnTo>
                  <a:lnTo>
                    <a:pt x="166497" y="1361059"/>
                  </a:lnTo>
                  <a:lnTo>
                    <a:pt x="166497" y="1354709"/>
                  </a:lnTo>
                  <a:lnTo>
                    <a:pt x="166497" y="1361059"/>
                  </a:lnTo>
                  <a:cubicBezTo>
                    <a:pt x="74676" y="1361059"/>
                    <a:pt x="0" y="1287145"/>
                    <a:pt x="0" y="1195959"/>
                  </a:cubicBezTo>
                  <a:lnTo>
                    <a:pt x="0" y="165100"/>
                  </a:lnTo>
                  <a:lnTo>
                    <a:pt x="6350" y="165100"/>
                  </a:lnTo>
                  <a:lnTo>
                    <a:pt x="0" y="165100"/>
                  </a:lnTo>
                  <a:moveTo>
                    <a:pt x="12700" y="165100"/>
                  </a:moveTo>
                  <a:lnTo>
                    <a:pt x="12700" y="1195959"/>
                  </a:lnTo>
                  <a:lnTo>
                    <a:pt x="6350" y="1195959"/>
                  </a:lnTo>
                  <a:lnTo>
                    <a:pt x="12700" y="1195959"/>
                  </a:lnTo>
                  <a:cubicBezTo>
                    <a:pt x="12700" y="1280160"/>
                    <a:pt x="81534" y="1348359"/>
                    <a:pt x="166497" y="1348359"/>
                  </a:cubicBezTo>
                  <a:lnTo>
                    <a:pt x="10526141" y="1348359"/>
                  </a:lnTo>
                  <a:cubicBezTo>
                    <a:pt x="10611104" y="1348359"/>
                    <a:pt x="10679938" y="1280033"/>
                    <a:pt x="10679938" y="1195959"/>
                  </a:cubicBezTo>
                  <a:lnTo>
                    <a:pt x="10679938" y="165100"/>
                  </a:lnTo>
                  <a:cubicBezTo>
                    <a:pt x="10679938" y="80899"/>
                    <a:pt x="10611104" y="12700"/>
                    <a:pt x="10526141" y="12700"/>
                  </a:cubicBezTo>
                  <a:lnTo>
                    <a:pt x="166497" y="12700"/>
                  </a:lnTo>
                  <a:lnTo>
                    <a:pt x="166497" y="6350"/>
                  </a:lnTo>
                  <a:lnTo>
                    <a:pt x="166497" y="12700"/>
                  </a:lnTo>
                  <a:cubicBezTo>
                    <a:pt x="81534" y="12700"/>
                    <a:pt x="12700" y="81026"/>
                    <a:pt x="12700" y="165100"/>
                  </a:cubicBezTo>
                  <a:close/>
                </a:path>
              </a:pathLst>
            </a:custGeom>
            <a:solidFill>
              <a:srgbClr val="7BB2C0"/>
            </a:solidFill>
          </p:spPr>
        </p:sp>
      </p:grpSp>
      <p:sp>
        <p:nvSpPr>
          <p:cNvPr id="12" name="TextBox 12"/>
          <p:cNvSpPr txBox="1"/>
          <p:nvPr/>
        </p:nvSpPr>
        <p:spPr>
          <a:xfrm>
            <a:off x="1285280" y="5402610"/>
            <a:ext cx="7423845" cy="501403"/>
          </a:xfrm>
          <a:prstGeom prst="rect">
            <a:avLst/>
          </a:prstGeom>
        </p:spPr>
        <p:txBody>
          <a:bodyPr lIns="0" tIns="0" rIns="0" bIns="0" rtlCol="0" anchor="t">
            <a:spAutoFit/>
          </a:bodyPr>
          <a:lstStyle/>
          <a:p>
            <a:pPr algn="l">
              <a:lnSpc>
                <a:spcPts val="3312"/>
              </a:lnSpc>
            </a:pPr>
            <a:r>
              <a:rPr lang="en-US" sz="2187">
                <a:solidFill>
                  <a:srgbClr val="000000"/>
                </a:solidFill>
                <a:latin typeface="Roboto"/>
                <a:ea typeface="Roboto"/>
                <a:cs typeface="Roboto"/>
                <a:sym typeface="Roboto"/>
              </a:rPr>
              <a:t>Arithmetic</a:t>
            </a:r>
          </a:p>
        </p:txBody>
      </p:sp>
      <p:grpSp>
        <p:nvGrpSpPr>
          <p:cNvPr id="13" name="Group 13"/>
          <p:cNvGrpSpPr/>
          <p:nvPr/>
        </p:nvGrpSpPr>
        <p:grpSpPr>
          <a:xfrm>
            <a:off x="9280922" y="5181005"/>
            <a:ext cx="8019604" cy="1020812"/>
            <a:chOff x="0" y="0"/>
            <a:chExt cx="10692805" cy="1361083"/>
          </a:xfrm>
        </p:grpSpPr>
        <p:sp>
          <p:nvSpPr>
            <p:cNvPr id="14" name="Freeform 14"/>
            <p:cNvSpPr/>
            <p:nvPr/>
          </p:nvSpPr>
          <p:spPr>
            <a:xfrm>
              <a:off x="6350" y="6350"/>
              <a:ext cx="10680192" cy="1348359"/>
            </a:xfrm>
            <a:custGeom>
              <a:avLst/>
              <a:gdLst/>
              <a:ahLst/>
              <a:cxnLst/>
              <a:rect l="l" t="t" r="r" b="b"/>
              <a:pathLst>
                <a:path w="10680192" h="1348359">
                  <a:moveTo>
                    <a:pt x="0" y="158750"/>
                  </a:moveTo>
                  <a:cubicBezTo>
                    <a:pt x="0" y="71120"/>
                    <a:pt x="71628" y="0"/>
                    <a:pt x="160147" y="0"/>
                  </a:cubicBezTo>
                  <a:lnTo>
                    <a:pt x="10520045" y="0"/>
                  </a:lnTo>
                  <a:cubicBezTo>
                    <a:pt x="10608437" y="0"/>
                    <a:pt x="10680192" y="71120"/>
                    <a:pt x="10680192" y="158750"/>
                  </a:cubicBezTo>
                  <a:lnTo>
                    <a:pt x="10680192" y="1189609"/>
                  </a:lnTo>
                  <a:cubicBezTo>
                    <a:pt x="10680192" y="1277366"/>
                    <a:pt x="10608563" y="1348359"/>
                    <a:pt x="10520045" y="1348359"/>
                  </a:cubicBezTo>
                  <a:lnTo>
                    <a:pt x="160147" y="1348359"/>
                  </a:lnTo>
                  <a:cubicBezTo>
                    <a:pt x="71628" y="1348359"/>
                    <a:pt x="0" y="1277239"/>
                    <a:pt x="0" y="1189609"/>
                  </a:cubicBezTo>
                  <a:close/>
                </a:path>
              </a:pathLst>
            </a:custGeom>
            <a:solidFill>
              <a:srgbClr val="C3643D"/>
            </a:solidFill>
          </p:spPr>
        </p:sp>
        <p:sp>
          <p:nvSpPr>
            <p:cNvPr id="15" name="Freeform 15"/>
            <p:cNvSpPr/>
            <p:nvPr/>
          </p:nvSpPr>
          <p:spPr>
            <a:xfrm>
              <a:off x="0" y="0"/>
              <a:ext cx="10692892" cy="1361059"/>
            </a:xfrm>
            <a:custGeom>
              <a:avLst/>
              <a:gdLst/>
              <a:ahLst/>
              <a:cxnLst/>
              <a:rect l="l" t="t" r="r" b="b"/>
              <a:pathLst>
                <a:path w="10692892" h="1361059">
                  <a:moveTo>
                    <a:pt x="0" y="165100"/>
                  </a:moveTo>
                  <a:cubicBezTo>
                    <a:pt x="0" y="73914"/>
                    <a:pt x="74549" y="0"/>
                    <a:pt x="166497" y="0"/>
                  </a:cubicBezTo>
                  <a:lnTo>
                    <a:pt x="10526395" y="0"/>
                  </a:lnTo>
                  <a:lnTo>
                    <a:pt x="10526395" y="6350"/>
                  </a:lnTo>
                  <a:lnTo>
                    <a:pt x="10526395" y="0"/>
                  </a:lnTo>
                  <a:cubicBezTo>
                    <a:pt x="10618215" y="0"/>
                    <a:pt x="10692892" y="73914"/>
                    <a:pt x="10692892" y="165100"/>
                  </a:cubicBezTo>
                  <a:lnTo>
                    <a:pt x="10686542" y="165100"/>
                  </a:lnTo>
                  <a:lnTo>
                    <a:pt x="10692892" y="165100"/>
                  </a:lnTo>
                  <a:lnTo>
                    <a:pt x="10692892" y="1195959"/>
                  </a:lnTo>
                  <a:lnTo>
                    <a:pt x="10686542" y="1195959"/>
                  </a:lnTo>
                  <a:lnTo>
                    <a:pt x="10692892" y="1195959"/>
                  </a:lnTo>
                  <a:cubicBezTo>
                    <a:pt x="10692892" y="1287272"/>
                    <a:pt x="10618343" y="1361059"/>
                    <a:pt x="10526395" y="1361059"/>
                  </a:cubicBezTo>
                  <a:lnTo>
                    <a:pt x="10526395" y="1354709"/>
                  </a:lnTo>
                  <a:lnTo>
                    <a:pt x="10526395" y="1361059"/>
                  </a:lnTo>
                  <a:lnTo>
                    <a:pt x="166497" y="1361059"/>
                  </a:lnTo>
                  <a:lnTo>
                    <a:pt x="166497" y="1354709"/>
                  </a:lnTo>
                  <a:lnTo>
                    <a:pt x="166497" y="1361059"/>
                  </a:lnTo>
                  <a:cubicBezTo>
                    <a:pt x="74676" y="1361059"/>
                    <a:pt x="0" y="1287145"/>
                    <a:pt x="0" y="1195959"/>
                  </a:cubicBezTo>
                  <a:lnTo>
                    <a:pt x="0" y="165100"/>
                  </a:lnTo>
                  <a:lnTo>
                    <a:pt x="6350" y="165100"/>
                  </a:lnTo>
                  <a:lnTo>
                    <a:pt x="0" y="165100"/>
                  </a:lnTo>
                  <a:moveTo>
                    <a:pt x="12700" y="165100"/>
                  </a:moveTo>
                  <a:lnTo>
                    <a:pt x="12700" y="1195959"/>
                  </a:lnTo>
                  <a:lnTo>
                    <a:pt x="6350" y="1195959"/>
                  </a:lnTo>
                  <a:lnTo>
                    <a:pt x="12700" y="1195959"/>
                  </a:lnTo>
                  <a:cubicBezTo>
                    <a:pt x="12700" y="1280160"/>
                    <a:pt x="81534" y="1348359"/>
                    <a:pt x="166497" y="1348359"/>
                  </a:cubicBezTo>
                  <a:lnTo>
                    <a:pt x="10526395" y="1348359"/>
                  </a:lnTo>
                  <a:cubicBezTo>
                    <a:pt x="10611358" y="1348359"/>
                    <a:pt x="10680192" y="1280033"/>
                    <a:pt x="10680192" y="1195959"/>
                  </a:cubicBezTo>
                  <a:lnTo>
                    <a:pt x="10680192" y="165100"/>
                  </a:lnTo>
                  <a:cubicBezTo>
                    <a:pt x="10680192" y="80899"/>
                    <a:pt x="10611358" y="12700"/>
                    <a:pt x="10526395" y="12700"/>
                  </a:cubicBezTo>
                  <a:lnTo>
                    <a:pt x="166497" y="12700"/>
                  </a:lnTo>
                  <a:lnTo>
                    <a:pt x="166497" y="6350"/>
                  </a:lnTo>
                  <a:lnTo>
                    <a:pt x="166497" y="12700"/>
                  </a:lnTo>
                  <a:cubicBezTo>
                    <a:pt x="81534" y="12700"/>
                    <a:pt x="12700" y="81026"/>
                    <a:pt x="12700" y="165100"/>
                  </a:cubicBezTo>
                  <a:close/>
                </a:path>
              </a:pathLst>
            </a:custGeom>
            <a:solidFill>
              <a:srgbClr val="DC7D56"/>
            </a:solidFill>
          </p:spPr>
        </p:sp>
      </p:grpSp>
      <p:sp>
        <p:nvSpPr>
          <p:cNvPr id="16" name="TextBox 16"/>
          <p:cNvSpPr txBox="1"/>
          <p:nvPr/>
        </p:nvSpPr>
        <p:spPr>
          <a:xfrm>
            <a:off x="9578728" y="5402610"/>
            <a:ext cx="7423994" cy="501403"/>
          </a:xfrm>
          <a:prstGeom prst="rect">
            <a:avLst/>
          </a:prstGeom>
        </p:spPr>
        <p:txBody>
          <a:bodyPr lIns="0" tIns="0" rIns="0" bIns="0" rtlCol="0" anchor="t">
            <a:spAutoFit/>
          </a:bodyPr>
          <a:lstStyle/>
          <a:p>
            <a:pPr algn="l">
              <a:lnSpc>
                <a:spcPts val="3312"/>
              </a:lnSpc>
            </a:pPr>
            <a:r>
              <a:rPr lang="en-US" sz="2187">
                <a:solidFill>
                  <a:srgbClr val="FFFFFF"/>
                </a:solidFill>
                <a:latin typeface="Roboto"/>
                <a:ea typeface="Roboto"/>
                <a:cs typeface="Roboto"/>
                <a:sym typeface="Roboto"/>
              </a:rPr>
              <a:t>Relational &amp; Logical</a:t>
            </a:r>
          </a:p>
        </p:txBody>
      </p:sp>
      <p:grpSp>
        <p:nvGrpSpPr>
          <p:cNvPr id="17" name="Group 17"/>
          <p:cNvGrpSpPr/>
          <p:nvPr/>
        </p:nvGrpSpPr>
        <p:grpSpPr>
          <a:xfrm>
            <a:off x="987475" y="6475810"/>
            <a:ext cx="8019455" cy="1020812"/>
            <a:chOff x="0" y="0"/>
            <a:chExt cx="10692607" cy="1361083"/>
          </a:xfrm>
        </p:grpSpPr>
        <p:sp>
          <p:nvSpPr>
            <p:cNvPr id="18" name="Freeform 18"/>
            <p:cNvSpPr/>
            <p:nvPr/>
          </p:nvSpPr>
          <p:spPr>
            <a:xfrm>
              <a:off x="6350" y="6350"/>
              <a:ext cx="10679938" cy="1348359"/>
            </a:xfrm>
            <a:custGeom>
              <a:avLst/>
              <a:gdLst/>
              <a:ahLst/>
              <a:cxnLst/>
              <a:rect l="l" t="t" r="r" b="b"/>
              <a:pathLst>
                <a:path w="10679938" h="1348359">
                  <a:moveTo>
                    <a:pt x="0" y="158750"/>
                  </a:moveTo>
                  <a:cubicBezTo>
                    <a:pt x="0" y="71120"/>
                    <a:pt x="71628" y="0"/>
                    <a:pt x="160147" y="0"/>
                  </a:cubicBezTo>
                  <a:lnTo>
                    <a:pt x="10519791" y="0"/>
                  </a:lnTo>
                  <a:cubicBezTo>
                    <a:pt x="10608183" y="0"/>
                    <a:pt x="10679938" y="71120"/>
                    <a:pt x="10679938" y="158750"/>
                  </a:cubicBezTo>
                  <a:lnTo>
                    <a:pt x="10679938" y="1189609"/>
                  </a:lnTo>
                  <a:cubicBezTo>
                    <a:pt x="10679938" y="1277366"/>
                    <a:pt x="10608310" y="1348359"/>
                    <a:pt x="10519791" y="1348359"/>
                  </a:cubicBezTo>
                  <a:lnTo>
                    <a:pt x="160147" y="1348359"/>
                  </a:lnTo>
                  <a:cubicBezTo>
                    <a:pt x="71628" y="1348359"/>
                    <a:pt x="0" y="1277239"/>
                    <a:pt x="0" y="1189609"/>
                  </a:cubicBezTo>
                  <a:close/>
                </a:path>
              </a:pathLst>
            </a:custGeom>
            <a:solidFill>
              <a:srgbClr val="E9CFC9"/>
            </a:solidFill>
          </p:spPr>
        </p:sp>
        <p:sp>
          <p:nvSpPr>
            <p:cNvPr id="19" name="Freeform 19"/>
            <p:cNvSpPr/>
            <p:nvPr/>
          </p:nvSpPr>
          <p:spPr>
            <a:xfrm>
              <a:off x="0" y="0"/>
              <a:ext cx="10692638" cy="1361059"/>
            </a:xfrm>
            <a:custGeom>
              <a:avLst/>
              <a:gdLst/>
              <a:ahLst/>
              <a:cxnLst/>
              <a:rect l="l" t="t" r="r" b="b"/>
              <a:pathLst>
                <a:path w="10692638" h="1361059">
                  <a:moveTo>
                    <a:pt x="0" y="165100"/>
                  </a:moveTo>
                  <a:cubicBezTo>
                    <a:pt x="0" y="73914"/>
                    <a:pt x="74549" y="0"/>
                    <a:pt x="166497" y="0"/>
                  </a:cubicBezTo>
                  <a:lnTo>
                    <a:pt x="10526141" y="0"/>
                  </a:lnTo>
                  <a:lnTo>
                    <a:pt x="10526141" y="6350"/>
                  </a:lnTo>
                  <a:lnTo>
                    <a:pt x="10526141" y="0"/>
                  </a:lnTo>
                  <a:cubicBezTo>
                    <a:pt x="10617962" y="0"/>
                    <a:pt x="10692638" y="73914"/>
                    <a:pt x="10692638" y="165100"/>
                  </a:cubicBezTo>
                  <a:lnTo>
                    <a:pt x="10686288" y="165100"/>
                  </a:lnTo>
                  <a:lnTo>
                    <a:pt x="10692638" y="165100"/>
                  </a:lnTo>
                  <a:lnTo>
                    <a:pt x="10692638" y="1195959"/>
                  </a:lnTo>
                  <a:lnTo>
                    <a:pt x="10686288" y="1195959"/>
                  </a:lnTo>
                  <a:lnTo>
                    <a:pt x="10692638" y="1195959"/>
                  </a:lnTo>
                  <a:cubicBezTo>
                    <a:pt x="10692638" y="1287272"/>
                    <a:pt x="10618089" y="1361059"/>
                    <a:pt x="10526141" y="1361059"/>
                  </a:cubicBezTo>
                  <a:lnTo>
                    <a:pt x="10526141" y="1354709"/>
                  </a:lnTo>
                  <a:lnTo>
                    <a:pt x="10526141" y="1361059"/>
                  </a:lnTo>
                  <a:lnTo>
                    <a:pt x="166497" y="1361059"/>
                  </a:lnTo>
                  <a:lnTo>
                    <a:pt x="166497" y="1354709"/>
                  </a:lnTo>
                  <a:lnTo>
                    <a:pt x="166497" y="1361059"/>
                  </a:lnTo>
                  <a:cubicBezTo>
                    <a:pt x="74676" y="1361059"/>
                    <a:pt x="0" y="1287145"/>
                    <a:pt x="0" y="1195959"/>
                  </a:cubicBezTo>
                  <a:lnTo>
                    <a:pt x="0" y="165100"/>
                  </a:lnTo>
                  <a:lnTo>
                    <a:pt x="6350" y="165100"/>
                  </a:lnTo>
                  <a:lnTo>
                    <a:pt x="0" y="165100"/>
                  </a:lnTo>
                  <a:moveTo>
                    <a:pt x="12700" y="165100"/>
                  </a:moveTo>
                  <a:lnTo>
                    <a:pt x="12700" y="1195959"/>
                  </a:lnTo>
                  <a:lnTo>
                    <a:pt x="6350" y="1195959"/>
                  </a:lnTo>
                  <a:lnTo>
                    <a:pt x="12700" y="1195959"/>
                  </a:lnTo>
                  <a:cubicBezTo>
                    <a:pt x="12700" y="1280160"/>
                    <a:pt x="81534" y="1348359"/>
                    <a:pt x="166497" y="1348359"/>
                  </a:cubicBezTo>
                  <a:lnTo>
                    <a:pt x="10526141" y="1348359"/>
                  </a:lnTo>
                  <a:cubicBezTo>
                    <a:pt x="10611104" y="1348359"/>
                    <a:pt x="10679938" y="1280033"/>
                    <a:pt x="10679938" y="1195959"/>
                  </a:cubicBezTo>
                  <a:lnTo>
                    <a:pt x="10679938" y="165100"/>
                  </a:lnTo>
                  <a:cubicBezTo>
                    <a:pt x="10679938" y="80899"/>
                    <a:pt x="10611104" y="12700"/>
                    <a:pt x="10526141" y="12700"/>
                  </a:cubicBezTo>
                  <a:lnTo>
                    <a:pt x="166497" y="12700"/>
                  </a:lnTo>
                  <a:lnTo>
                    <a:pt x="166497" y="6350"/>
                  </a:lnTo>
                  <a:lnTo>
                    <a:pt x="166497" y="12700"/>
                  </a:lnTo>
                  <a:cubicBezTo>
                    <a:pt x="81534" y="12700"/>
                    <a:pt x="12700" y="81026"/>
                    <a:pt x="12700" y="165100"/>
                  </a:cubicBezTo>
                  <a:close/>
                </a:path>
              </a:pathLst>
            </a:custGeom>
            <a:solidFill>
              <a:srgbClr val="CFB5AF"/>
            </a:solidFill>
          </p:spPr>
        </p:sp>
      </p:grpSp>
      <p:sp>
        <p:nvSpPr>
          <p:cNvPr id="20" name="TextBox 20"/>
          <p:cNvSpPr txBox="1"/>
          <p:nvPr/>
        </p:nvSpPr>
        <p:spPr>
          <a:xfrm>
            <a:off x="1285280" y="6697415"/>
            <a:ext cx="7423845" cy="501403"/>
          </a:xfrm>
          <a:prstGeom prst="rect">
            <a:avLst/>
          </a:prstGeom>
        </p:spPr>
        <p:txBody>
          <a:bodyPr lIns="0" tIns="0" rIns="0" bIns="0" rtlCol="0" anchor="t">
            <a:spAutoFit/>
          </a:bodyPr>
          <a:lstStyle/>
          <a:p>
            <a:pPr algn="l">
              <a:lnSpc>
                <a:spcPts val="3312"/>
              </a:lnSpc>
            </a:pPr>
            <a:r>
              <a:rPr lang="en-US" sz="2187">
                <a:solidFill>
                  <a:srgbClr val="000000"/>
                </a:solidFill>
                <a:latin typeface="Roboto"/>
                <a:ea typeface="Roboto"/>
                <a:cs typeface="Roboto"/>
                <a:sym typeface="Roboto"/>
              </a:rPr>
              <a:t>Assignment</a:t>
            </a:r>
          </a:p>
        </p:txBody>
      </p:sp>
      <p:grpSp>
        <p:nvGrpSpPr>
          <p:cNvPr id="21" name="Group 21"/>
          <p:cNvGrpSpPr/>
          <p:nvPr/>
        </p:nvGrpSpPr>
        <p:grpSpPr>
          <a:xfrm>
            <a:off x="9280922" y="6475810"/>
            <a:ext cx="8019604" cy="1020812"/>
            <a:chOff x="0" y="0"/>
            <a:chExt cx="10692805" cy="1361083"/>
          </a:xfrm>
        </p:grpSpPr>
        <p:sp>
          <p:nvSpPr>
            <p:cNvPr id="22" name="Freeform 22"/>
            <p:cNvSpPr/>
            <p:nvPr/>
          </p:nvSpPr>
          <p:spPr>
            <a:xfrm>
              <a:off x="6350" y="6350"/>
              <a:ext cx="10680192" cy="1348359"/>
            </a:xfrm>
            <a:custGeom>
              <a:avLst/>
              <a:gdLst/>
              <a:ahLst/>
              <a:cxnLst/>
              <a:rect l="l" t="t" r="r" b="b"/>
              <a:pathLst>
                <a:path w="10680192" h="1348359">
                  <a:moveTo>
                    <a:pt x="0" y="158750"/>
                  </a:moveTo>
                  <a:cubicBezTo>
                    <a:pt x="0" y="71120"/>
                    <a:pt x="71628" y="0"/>
                    <a:pt x="160147" y="0"/>
                  </a:cubicBezTo>
                  <a:lnTo>
                    <a:pt x="10520045" y="0"/>
                  </a:lnTo>
                  <a:cubicBezTo>
                    <a:pt x="10608437" y="0"/>
                    <a:pt x="10680192" y="71120"/>
                    <a:pt x="10680192" y="158750"/>
                  </a:cubicBezTo>
                  <a:lnTo>
                    <a:pt x="10680192" y="1189609"/>
                  </a:lnTo>
                  <a:cubicBezTo>
                    <a:pt x="10680192" y="1277366"/>
                    <a:pt x="10608563" y="1348359"/>
                    <a:pt x="10520045" y="1348359"/>
                  </a:cubicBezTo>
                  <a:lnTo>
                    <a:pt x="160147" y="1348359"/>
                  </a:lnTo>
                  <a:cubicBezTo>
                    <a:pt x="71628" y="1348359"/>
                    <a:pt x="0" y="1277239"/>
                    <a:pt x="0" y="1189609"/>
                  </a:cubicBezTo>
                  <a:close/>
                </a:path>
              </a:pathLst>
            </a:custGeom>
            <a:solidFill>
              <a:srgbClr val="64B8CE"/>
            </a:solidFill>
          </p:spPr>
        </p:sp>
        <p:sp>
          <p:nvSpPr>
            <p:cNvPr id="23" name="Freeform 23"/>
            <p:cNvSpPr/>
            <p:nvPr/>
          </p:nvSpPr>
          <p:spPr>
            <a:xfrm>
              <a:off x="0" y="0"/>
              <a:ext cx="10692892" cy="1361059"/>
            </a:xfrm>
            <a:custGeom>
              <a:avLst/>
              <a:gdLst/>
              <a:ahLst/>
              <a:cxnLst/>
              <a:rect l="l" t="t" r="r" b="b"/>
              <a:pathLst>
                <a:path w="10692892" h="1361059">
                  <a:moveTo>
                    <a:pt x="0" y="165100"/>
                  </a:moveTo>
                  <a:cubicBezTo>
                    <a:pt x="0" y="73914"/>
                    <a:pt x="74549" y="0"/>
                    <a:pt x="166497" y="0"/>
                  </a:cubicBezTo>
                  <a:lnTo>
                    <a:pt x="10526395" y="0"/>
                  </a:lnTo>
                  <a:lnTo>
                    <a:pt x="10526395" y="6350"/>
                  </a:lnTo>
                  <a:lnTo>
                    <a:pt x="10526395" y="0"/>
                  </a:lnTo>
                  <a:cubicBezTo>
                    <a:pt x="10618215" y="0"/>
                    <a:pt x="10692892" y="73914"/>
                    <a:pt x="10692892" y="165100"/>
                  </a:cubicBezTo>
                  <a:lnTo>
                    <a:pt x="10686542" y="165100"/>
                  </a:lnTo>
                  <a:lnTo>
                    <a:pt x="10692892" y="165100"/>
                  </a:lnTo>
                  <a:lnTo>
                    <a:pt x="10692892" y="1195959"/>
                  </a:lnTo>
                  <a:lnTo>
                    <a:pt x="10686542" y="1195959"/>
                  </a:lnTo>
                  <a:lnTo>
                    <a:pt x="10692892" y="1195959"/>
                  </a:lnTo>
                  <a:cubicBezTo>
                    <a:pt x="10692892" y="1287272"/>
                    <a:pt x="10618343" y="1361059"/>
                    <a:pt x="10526395" y="1361059"/>
                  </a:cubicBezTo>
                  <a:lnTo>
                    <a:pt x="10526395" y="1354709"/>
                  </a:lnTo>
                  <a:lnTo>
                    <a:pt x="10526395" y="1361059"/>
                  </a:lnTo>
                  <a:lnTo>
                    <a:pt x="166497" y="1361059"/>
                  </a:lnTo>
                  <a:lnTo>
                    <a:pt x="166497" y="1354709"/>
                  </a:lnTo>
                  <a:lnTo>
                    <a:pt x="166497" y="1361059"/>
                  </a:lnTo>
                  <a:cubicBezTo>
                    <a:pt x="74676" y="1361059"/>
                    <a:pt x="0" y="1287145"/>
                    <a:pt x="0" y="1195959"/>
                  </a:cubicBezTo>
                  <a:lnTo>
                    <a:pt x="0" y="165100"/>
                  </a:lnTo>
                  <a:lnTo>
                    <a:pt x="6350" y="165100"/>
                  </a:lnTo>
                  <a:lnTo>
                    <a:pt x="0" y="165100"/>
                  </a:lnTo>
                  <a:moveTo>
                    <a:pt x="12700" y="165100"/>
                  </a:moveTo>
                  <a:lnTo>
                    <a:pt x="12700" y="1195959"/>
                  </a:lnTo>
                  <a:lnTo>
                    <a:pt x="6350" y="1195959"/>
                  </a:lnTo>
                  <a:lnTo>
                    <a:pt x="12700" y="1195959"/>
                  </a:lnTo>
                  <a:cubicBezTo>
                    <a:pt x="12700" y="1280160"/>
                    <a:pt x="81534" y="1348359"/>
                    <a:pt x="166497" y="1348359"/>
                  </a:cubicBezTo>
                  <a:lnTo>
                    <a:pt x="10526395" y="1348359"/>
                  </a:lnTo>
                  <a:cubicBezTo>
                    <a:pt x="10611358" y="1348359"/>
                    <a:pt x="10680192" y="1280033"/>
                    <a:pt x="10680192" y="1195959"/>
                  </a:cubicBezTo>
                  <a:lnTo>
                    <a:pt x="10680192" y="165100"/>
                  </a:lnTo>
                  <a:cubicBezTo>
                    <a:pt x="10680192" y="80899"/>
                    <a:pt x="10611358" y="12700"/>
                    <a:pt x="10526395" y="12700"/>
                  </a:cubicBezTo>
                  <a:lnTo>
                    <a:pt x="166497" y="12700"/>
                  </a:lnTo>
                  <a:lnTo>
                    <a:pt x="166497" y="6350"/>
                  </a:lnTo>
                  <a:lnTo>
                    <a:pt x="166497" y="12700"/>
                  </a:lnTo>
                  <a:cubicBezTo>
                    <a:pt x="81534" y="12700"/>
                    <a:pt x="12700" y="81026"/>
                    <a:pt x="12700" y="165100"/>
                  </a:cubicBezTo>
                  <a:close/>
                </a:path>
              </a:pathLst>
            </a:custGeom>
            <a:solidFill>
              <a:srgbClr val="4A9EB4"/>
            </a:solidFill>
          </p:spPr>
        </p:sp>
      </p:grpSp>
      <p:sp>
        <p:nvSpPr>
          <p:cNvPr id="24" name="TextBox 24"/>
          <p:cNvSpPr txBox="1"/>
          <p:nvPr/>
        </p:nvSpPr>
        <p:spPr>
          <a:xfrm>
            <a:off x="9578728" y="6697415"/>
            <a:ext cx="7423994" cy="501403"/>
          </a:xfrm>
          <a:prstGeom prst="rect">
            <a:avLst/>
          </a:prstGeom>
        </p:spPr>
        <p:txBody>
          <a:bodyPr lIns="0" tIns="0" rIns="0" bIns="0" rtlCol="0" anchor="t">
            <a:spAutoFit/>
          </a:bodyPr>
          <a:lstStyle/>
          <a:p>
            <a:pPr algn="l">
              <a:lnSpc>
                <a:spcPts val="3312"/>
              </a:lnSpc>
            </a:pPr>
            <a:r>
              <a:rPr lang="en-US" sz="2187">
                <a:solidFill>
                  <a:srgbClr val="000000"/>
                </a:solidFill>
                <a:latin typeface="Roboto"/>
                <a:ea typeface="Roboto"/>
                <a:cs typeface="Roboto"/>
                <a:sym typeface="Roboto"/>
              </a:rPr>
              <a:t>Increment/Decrement</a:t>
            </a:r>
          </a:p>
        </p:txBody>
      </p:sp>
      <p:grpSp>
        <p:nvGrpSpPr>
          <p:cNvPr id="25" name="Group 25"/>
          <p:cNvGrpSpPr/>
          <p:nvPr/>
        </p:nvGrpSpPr>
        <p:grpSpPr>
          <a:xfrm>
            <a:off x="987475" y="7770614"/>
            <a:ext cx="8019455" cy="1020812"/>
            <a:chOff x="0" y="0"/>
            <a:chExt cx="10692607" cy="1361083"/>
          </a:xfrm>
        </p:grpSpPr>
        <p:sp>
          <p:nvSpPr>
            <p:cNvPr id="26" name="Freeform 26"/>
            <p:cNvSpPr/>
            <p:nvPr/>
          </p:nvSpPr>
          <p:spPr>
            <a:xfrm>
              <a:off x="6350" y="6350"/>
              <a:ext cx="10679938" cy="1348359"/>
            </a:xfrm>
            <a:custGeom>
              <a:avLst/>
              <a:gdLst/>
              <a:ahLst/>
              <a:cxnLst/>
              <a:rect l="l" t="t" r="r" b="b"/>
              <a:pathLst>
                <a:path w="10679938" h="1348359">
                  <a:moveTo>
                    <a:pt x="0" y="158750"/>
                  </a:moveTo>
                  <a:cubicBezTo>
                    <a:pt x="0" y="71120"/>
                    <a:pt x="71628" y="0"/>
                    <a:pt x="160147" y="0"/>
                  </a:cubicBezTo>
                  <a:lnTo>
                    <a:pt x="10519791" y="0"/>
                  </a:lnTo>
                  <a:cubicBezTo>
                    <a:pt x="10608183" y="0"/>
                    <a:pt x="10679938" y="71120"/>
                    <a:pt x="10679938" y="158750"/>
                  </a:cubicBezTo>
                  <a:lnTo>
                    <a:pt x="10679938" y="1189609"/>
                  </a:lnTo>
                  <a:cubicBezTo>
                    <a:pt x="10679938" y="1277366"/>
                    <a:pt x="10608310" y="1348359"/>
                    <a:pt x="10519791" y="1348359"/>
                  </a:cubicBezTo>
                  <a:lnTo>
                    <a:pt x="160147" y="1348359"/>
                  </a:lnTo>
                  <a:cubicBezTo>
                    <a:pt x="71628" y="1348359"/>
                    <a:pt x="0" y="1277239"/>
                    <a:pt x="0" y="1189609"/>
                  </a:cubicBezTo>
                  <a:close/>
                </a:path>
              </a:pathLst>
            </a:custGeom>
            <a:solidFill>
              <a:srgbClr val="95CCDA"/>
            </a:solidFill>
          </p:spPr>
        </p:sp>
        <p:sp>
          <p:nvSpPr>
            <p:cNvPr id="27" name="Freeform 27"/>
            <p:cNvSpPr/>
            <p:nvPr/>
          </p:nvSpPr>
          <p:spPr>
            <a:xfrm>
              <a:off x="0" y="0"/>
              <a:ext cx="10692638" cy="1361059"/>
            </a:xfrm>
            <a:custGeom>
              <a:avLst/>
              <a:gdLst/>
              <a:ahLst/>
              <a:cxnLst/>
              <a:rect l="l" t="t" r="r" b="b"/>
              <a:pathLst>
                <a:path w="10692638" h="1361059">
                  <a:moveTo>
                    <a:pt x="0" y="165100"/>
                  </a:moveTo>
                  <a:cubicBezTo>
                    <a:pt x="0" y="73914"/>
                    <a:pt x="74549" y="0"/>
                    <a:pt x="166497" y="0"/>
                  </a:cubicBezTo>
                  <a:lnTo>
                    <a:pt x="10526141" y="0"/>
                  </a:lnTo>
                  <a:lnTo>
                    <a:pt x="10526141" y="6350"/>
                  </a:lnTo>
                  <a:lnTo>
                    <a:pt x="10526141" y="0"/>
                  </a:lnTo>
                  <a:cubicBezTo>
                    <a:pt x="10617962" y="0"/>
                    <a:pt x="10692638" y="73914"/>
                    <a:pt x="10692638" y="165100"/>
                  </a:cubicBezTo>
                  <a:lnTo>
                    <a:pt x="10686288" y="165100"/>
                  </a:lnTo>
                  <a:lnTo>
                    <a:pt x="10692638" y="165100"/>
                  </a:lnTo>
                  <a:lnTo>
                    <a:pt x="10692638" y="1195959"/>
                  </a:lnTo>
                  <a:lnTo>
                    <a:pt x="10686288" y="1195959"/>
                  </a:lnTo>
                  <a:lnTo>
                    <a:pt x="10692638" y="1195959"/>
                  </a:lnTo>
                  <a:cubicBezTo>
                    <a:pt x="10692638" y="1287272"/>
                    <a:pt x="10618089" y="1361059"/>
                    <a:pt x="10526141" y="1361059"/>
                  </a:cubicBezTo>
                  <a:lnTo>
                    <a:pt x="10526141" y="1354709"/>
                  </a:lnTo>
                  <a:lnTo>
                    <a:pt x="10526141" y="1361059"/>
                  </a:lnTo>
                  <a:lnTo>
                    <a:pt x="166497" y="1361059"/>
                  </a:lnTo>
                  <a:lnTo>
                    <a:pt x="166497" y="1354709"/>
                  </a:lnTo>
                  <a:lnTo>
                    <a:pt x="166497" y="1361059"/>
                  </a:lnTo>
                  <a:cubicBezTo>
                    <a:pt x="74676" y="1361059"/>
                    <a:pt x="0" y="1287145"/>
                    <a:pt x="0" y="1195959"/>
                  </a:cubicBezTo>
                  <a:lnTo>
                    <a:pt x="0" y="165100"/>
                  </a:lnTo>
                  <a:lnTo>
                    <a:pt x="6350" y="165100"/>
                  </a:lnTo>
                  <a:lnTo>
                    <a:pt x="0" y="165100"/>
                  </a:lnTo>
                  <a:moveTo>
                    <a:pt x="12700" y="165100"/>
                  </a:moveTo>
                  <a:lnTo>
                    <a:pt x="12700" y="1195959"/>
                  </a:lnTo>
                  <a:lnTo>
                    <a:pt x="6350" y="1195959"/>
                  </a:lnTo>
                  <a:lnTo>
                    <a:pt x="12700" y="1195959"/>
                  </a:lnTo>
                  <a:cubicBezTo>
                    <a:pt x="12700" y="1280160"/>
                    <a:pt x="81534" y="1348359"/>
                    <a:pt x="166497" y="1348359"/>
                  </a:cubicBezTo>
                  <a:lnTo>
                    <a:pt x="10526141" y="1348359"/>
                  </a:lnTo>
                  <a:cubicBezTo>
                    <a:pt x="10611104" y="1348359"/>
                    <a:pt x="10679938" y="1280033"/>
                    <a:pt x="10679938" y="1195959"/>
                  </a:cubicBezTo>
                  <a:lnTo>
                    <a:pt x="10679938" y="165100"/>
                  </a:lnTo>
                  <a:cubicBezTo>
                    <a:pt x="10679938" y="80899"/>
                    <a:pt x="10611104" y="12700"/>
                    <a:pt x="10526141" y="12700"/>
                  </a:cubicBezTo>
                  <a:lnTo>
                    <a:pt x="166497" y="12700"/>
                  </a:lnTo>
                  <a:lnTo>
                    <a:pt x="166497" y="6350"/>
                  </a:lnTo>
                  <a:lnTo>
                    <a:pt x="166497" y="12700"/>
                  </a:lnTo>
                  <a:cubicBezTo>
                    <a:pt x="81534" y="12700"/>
                    <a:pt x="12700" y="81026"/>
                    <a:pt x="12700" y="165100"/>
                  </a:cubicBezTo>
                  <a:close/>
                </a:path>
              </a:pathLst>
            </a:custGeom>
            <a:solidFill>
              <a:srgbClr val="7BB2C0"/>
            </a:solidFill>
          </p:spPr>
        </p:sp>
      </p:grpSp>
      <p:sp>
        <p:nvSpPr>
          <p:cNvPr id="28" name="TextBox 28"/>
          <p:cNvSpPr txBox="1"/>
          <p:nvPr/>
        </p:nvSpPr>
        <p:spPr>
          <a:xfrm>
            <a:off x="1285280" y="7992219"/>
            <a:ext cx="7423845" cy="501403"/>
          </a:xfrm>
          <a:prstGeom prst="rect">
            <a:avLst/>
          </a:prstGeom>
        </p:spPr>
        <p:txBody>
          <a:bodyPr lIns="0" tIns="0" rIns="0" bIns="0" rtlCol="0" anchor="t">
            <a:spAutoFit/>
          </a:bodyPr>
          <a:lstStyle/>
          <a:p>
            <a:pPr algn="l">
              <a:lnSpc>
                <a:spcPts val="3312"/>
              </a:lnSpc>
            </a:pPr>
            <a:r>
              <a:rPr lang="en-US" sz="2187">
                <a:solidFill>
                  <a:srgbClr val="000000"/>
                </a:solidFill>
                <a:latin typeface="Roboto"/>
                <a:ea typeface="Roboto"/>
                <a:cs typeface="Roboto"/>
                <a:sym typeface="Roboto"/>
              </a:rPr>
              <a:t>Conditional &amp; Bitwise</a:t>
            </a:r>
          </a:p>
        </p:txBody>
      </p:sp>
      <p:grpSp>
        <p:nvGrpSpPr>
          <p:cNvPr id="29" name="Group 29"/>
          <p:cNvGrpSpPr/>
          <p:nvPr/>
        </p:nvGrpSpPr>
        <p:grpSpPr>
          <a:xfrm>
            <a:off x="9280922" y="7770614"/>
            <a:ext cx="8019604" cy="1020812"/>
            <a:chOff x="0" y="0"/>
            <a:chExt cx="10692805" cy="1361083"/>
          </a:xfrm>
        </p:grpSpPr>
        <p:sp>
          <p:nvSpPr>
            <p:cNvPr id="30" name="Freeform 30"/>
            <p:cNvSpPr/>
            <p:nvPr/>
          </p:nvSpPr>
          <p:spPr>
            <a:xfrm>
              <a:off x="6350" y="6350"/>
              <a:ext cx="10680192" cy="1348359"/>
            </a:xfrm>
            <a:custGeom>
              <a:avLst/>
              <a:gdLst/>
              <a:ahLst/>
              <a:cxnLst/>
              <a:rect l="l" t="t" r="r" b="b"/>
              <a:pathLst>
                <a:path w="10680192" h="1348359">
                  <a:moveTo>
                    <a:pt x="0" y="158750"/>
                  </a:moveTo>
                  <a:cubicBezTo>
                    <a:pt x="0" y="71120"/>
                    <a:pt x="71628" y="0"/>
                    <a:pt x="160147" y="0"/>
                  </a:cubicBezTo>
                  <a:lnTo>
                    <a:pt x="10520045" y="0"/>
                  </a:lnTo>
                  <a:cubicBezTo>
                    <a:pt x="10608437" y="0"/>
                    <a:pt x="10680192" y="71120"/>
                    <a:pt x="10680192" y="158750"/>
                  </a:cubicBezTo>
                  <a:lnTo>
                    <a:pt x="10680192" y="1189609"/>
                  </a:lnTo>
                  <a:cubicBezTo>
                    <a:pt x="10680192" y="1277366"/>
                    <a:pt x="10608563" y="1348359"/>
                    <a:pt x="10520045" y="1348359"/>
                  </a:cubicBezTo>
                  <a:lnTo>
                    <a:pt x="160147" y="1348359"/>
                  </a:lnTo>
                  <a:cubicBezTo>
                    <a:pt x="71628" y="1348359"/>
                    <a:pt x="0" y="1277239"/>
                    <a:pt x="0" y="1189609"/>
                  </a:cubicBezTo>
                  <a:close/>
                </a:path>
              </a:pathLst>
            </a:custGeom>
            <a:solidFill>
              <a:srgbClr val="C3643D"/>
            </a:solidFill>
          </p:spPr>
        </p:sp>
        <p:sp>
          <p:nvSpPr>
            <p:cNvPr id="31" name="Freeform 31"/>
            <p:cNvSpPr/>
            <p:nvPr/>
          </p:nvSpPr>
          <p:spPr>
            <a:xfrm>
              <a:off x="0" y="0"/>
              <a:ext cx="10692892" cy="1361059"/>
            </a:xfrm>
            <a:custGeom>
              <a:avLst/>
              <a:gdLst/>
              <a:ahLst/>
              <a:cxnLst/>
              <a:rect l="l" t="t" r="r" b="b"/>
              <a:pathLst>
                <a:path w="10692892" h="1361059">
                  <a:moveTo>
                    <a:pt x="0" y="165100"/>
                  </a:moveTo>
                  <a:cubicBezTo>
                    <a:pt x="0" y="73914"/>
                    <a:pt x="74549" y="0"/>
                    <a:pt x="166497" y="0"/>
                  </a:cubicBezTo>
                  <a:lnTo>
                    <a:pt x="10526395" y="0"/>
                  </a:lnTo>
                  <a:lnTo>
                    <a:pt x="10526395" y="6350"/>
                  </a:lnTo>
                  <a:lnTo>
                    <a:pt x="10526395" y="0"/>
                  </a:lnTo>
                  <a:cubicBezTo>
                    <a:pt x="10618215" y="0"/>
                    <a:pt x="10692892" y="73914"/>
                    <a:pt x="10692892" y="165100"/>
                  </a:cubicBezTo>
                  <a:lnTo>
                    <a:pt x="10686542" y="165100"/>
                  </a:lnTo>
                  <a:lnTo>
                    <a:pt x="10692892" y="165100"/>
                  </a:lnTo>
                  <a:lnTo>
                    <a:pt x="10692892" y="1195959"/>
                  </a:lnTo>
                  <a:lnTo>
                    <a:pt x="10686542" y="1195959"/>
                  </a:lnTo>
                  <a:lnTo>
                    <a:pt x="10692892" y="1195959"/>
                  </a:lnTo>
                  <a:cubicBezTo>
                    <a:pt x="10692892" y="1287272"/>
                    <a:pt x="10618343" y="1361059"/>
                    <a:pt x="10526395" y="1361059"/>
                  </a:cubicBezTo>
                  <a:lnTo>
                    <a:pt x="10526395" y="1354709"/>
                  </a:lnTo>
                  <a:lnTo>
                    <a:pt x="10526395" y="1361059"/>
                  </a:lnTo>
                  <a:lnTo>
                    <a:pt x="166497" y="1361059"/>
                  </a:lnTo>
                  <a:lnTo>
                    <a:pt x="166497" y="1354709"/>
                  </a:lnTo>
                  <a:lnTo>
                    <a:pt x="166497" y="1361059"/>
                  </a:lnTo>
                  <a:cubicBezTo>
                    <a:pt x="74676" y="1361059"/>
                    <a:pt x="0" y="1287145"/>
                    <a:pt x="0" y="1195959"/>
                  </a:cubicBezTo>
                  <a:lnTo>
                    <a:pt x="0" y="165100"/>
                  </a:lnTo>
                  <a:lnTo>
                    <a:pt x="6350" y="165100"/>
                  </a:lnTo>
                  <a:lnTo>
                    <a:pt x="0" y="165100"/>
                  </a:lnTo>
                  <a:moveTo>
                    <a:pt x="12700" y="165100"/>
                  </a:moveTo>
                  <a:lnTo>
                    <a:pt x="12700" y="1195959"/>
                  </a:lnTo>
                  <a:lnTo>
                    <a:pt x="6350" y="1195959"/>
                  </a:lnTo>
                  <a:lnTo>
                    <a:pt x="12700" y="1195959"/>
                  </a:lnTo>
                  <a:cubicBezTo>
                    <a:pt x="12700" y="1280160"/>
                    <a:pt x="81534" y="1348359"/>
                    <a:pt x="166497" y="1348359"/>
                  </a:cubicBezTo>
                  <a:lnTo>
                    <a:pt x="10526395" y="1348359"/>
                  </a:lnTo>
                  <a:cubicBezTo>
                    <a:pt x="10611358" y="1348359"/>
                    <a:pt x="10680192" y="1280033"/>
                    <a:pt x="10680192" y="1195959"/>
                  </a:cubicBezTo>
                  <a:lnTo>
                    <a:pt x="10680192" y="165100"/>
                  </a:lnTo>
                  <a:cubicBezTo>
                    <a:pt x="10680192" y="80899"/>
                    <a:pt x="10611358" y="12700"/>
                    <a:pt x="10526395" y="12700"/>
                  </a:cubicBezTo>
                  <a:lnTo>
                    <a:pt x="166497" y="12700"/>
                  </a:lnTo>
                  <a:lnTo>
                    <a:pt x="166497" y="6350"/>
                  </a:lnTo>
                  <a:lnTo>
                    <a:pt x="166497" y="12700"/>
                  </a:lnTo>
                  <a:cubicBezTo>
                    <a:pt x="81534" y="12700"/>
                    <a:pt x="12700" y="81026"/>
                    <a:pt x="12700" y="165100"/>
                  </a:cubicBezTo>
                  <a:close/>
                </a:path>
              </a:pathLst>
            </a:custGeom>
            <a:solidFill>
              <a:srgbClr val="DC7D56"/>
            </a:solidFill>
          </p:spPr>
        </p:sp>
      </p:grpSp>
      <p:sp>
        <p:nvSpPr>
          <p:cNvPr id="32" name="TextBox 32"/>
          <p:cNvSpPr txBox="1"/>
          <p:nvPr/>
        </p:nvSpPr>
        <p:spPr>
          <a:xfrm>
            <a:off x="9578728" y="7992219"/>
            <a:ext cx="7423994" cy="501403"/>
          </a:xfrm>
          <a:prstGeom prst="rect">
            <a:avLst/>
          </a:prstGeom>
        </p:spPr>
        <p:txBody>
          <a:bodyPr lIns="0" tIns="0" rIns="0" bIns="0" rtlCol="0" anchor="t">
            <a:spAutoFit/>
          </a:bodyPr>
          <a:lstStyle/>
          <a:p>
            <a:pPr algn="l">
              <a:lnSpc>
                <a:spcPts val="3312"/>
              </a:lnSpc>
            </a:pPr>
            <a:r>
              <a:rPr lang="en-US" sz="2187">
                <a:solidFill>
                  <a:srgbClr val="FFFFFF"/>
                </a:solidFill>
                <a:latin typeface="Roboto"/>
                <a:ea typeface="Roboto"/>
                <a:cs typeface="Roboto"/>
                <a:sym typeface="Roboto"/>
              </a:rPr>
              <a:t>Special Operators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58602" y="910381"/>
            <a:ext cx="6847434" cy="903535"/>
          </a:xfrm>
          <a:prstGeom prst="rect">
            <a:avLst/>
          </a:prstGeom>
        </p:spPr>
        <p:txBody>
          <a:bodyPr lIns="0" tIns="0" rIns="0" bIns="0" rtlCol="0" anchor="t">
            <a:spAutoFit/>
          </a:bodyPr>
          <a:lstStyle/>
          <a:p>
            <a:pPr algn="l">
              <a:lnSpc>
                <a:spcPts val="6687"/>
              </a:lnSpc>
            </a:pPr>
            <a:r>
              <a:rPr lang="en-US" sz="5374">
                <a:solidFill>
                  <a:srgbClr val="2E3C4E"/>
                </a:solidFill>
                <a:latin typeface="Arimo"/>
                <a:ea typeface="Arimo"/>
                <a:cs typeface="Arimo"/>
                <a:sym typeface="Arimo"/>
              </a:rPr>
              <a:t>Arithmetic Operators</a:t>
            </a:r>
          </a:p>
        </p:txBody>
      </p:sp>
      <p:sp>
        <p:nvSpPr>
          <p:cNvPr id="7" name="TextBox 7"/>
          <p:cNvSpPr txBox="1"/>
          <p:nvPr/>
        </p:nvSpPr>
        <p:spPr>
          <a:xfrm>
            <a:off x="958602" y="2460426"/>
            <a:ext cx="5065662" cy="551706"/>
          </a:xfrm>
          <a:prstGeom prst="rect">
            <a:avLst/>
          </a:prstGeom>
        </p:spPr>
        <p:txBody>
          <a:bodyPr lIns="0" tIns="0" rIns="0" bIns="0" rtlCol="0" anchor="t">
            <a:spAutoFit/>
          </a:bodyPr>
          <a:lstStyle/>
          <a:p>
            <a:pPr algn="l">
              <a:lnSpc>
                <a:spcPts val="3999"/>
              </a:lnSpc>
            </a:pPr>
            <a:r>
              <a:rPr lang="en-US" sz="3187">
                <a:solidFill>
                  <a:srgbClr val="2E3C4E"/>
                </a:solidFill>
                <a:latin typeface="Arimo"/>
                <a:ea typeface="Arimo"/>
                <a:cs typeface="Arimo"/>
                <a:sym typeface="Arimo"/>
              </a:rPr>
              <a:t>Basic Arithmetic Operators</a:t>
            </a:r>
          </a:p>
        </p:txBody>
      </p:sp>
      <p:grpSp>
        <p:nvGrpSpPr>
          <p:cNvPr id="8" name="Group 8"/>
          <p:cNvGrpSpPr/>
          <p:nvPr/>
        </p:nvGrpSpPr>
        <p:grpSpPr>
          <a:xfrm>
            <a:off x="953840" y="3315444"/>
            <a:ext cx="7860804" cy="4642248"/>
            <a:chOff x="0" y="0"/>
            <a:chExt cx="10481072" cy="6189663"/>
          </a:xfrm>
        </p:grpSpPr>
        <p:sp>
          <p:nvSpPr>
            <p:cNvPr id="9" name="Freeform 9"/>
            <p:cNvSpPr/>
            <p:nvPr/>
          </p:nvSpPr>
          <p:spPr>
            <a:xfrm>
              <a:off x="0" y="0"/>
              <a:ext cx="10481056" cy="6189726"/>
            </a:xfrm>
            <a:custGeom>
              <a:avLst/>
              <a:gdLst/>
              <a:ahLst/>
              <a:cxnLst/>
              <a:rect l="l" t="t" r="r" b="b"/>
              <a:pathLst>
                <a:path w="10481056" h="6189726">
                  <a:moveTo>
                    <a:pt x="0" y="159766"/>
                  </a:moveTo>
                  <a:cubicBezTo>
                    <a:pt x="0" y="71501"/>
                    <a:pt x="71628" y="0"/>
                    <a:pt x="159893" y="0"/>
                  </a:cubicBezTo>
                  <a:lnTo>
                    <a:pt x="10321163" y="0"/>
                  </a:lnTo>
                  <a:lnTo>
                    <a:pt x="10321163" y="6350"/>
                  </a:lnTo>
                  <a:lnTo>
                    <a:pt x="10321163" y="0"/>
                  </a:lnTo>
                  <a:cubicBezTo>
                    <a:pt x="10409428" y="0"/>
                    <a:pt x="10481056" y="71501"/>
                    <a:pt x="10481056" y="159766"/>
                  </a:cubicBezTo>
                  <a:lnTo>
                    <a:pt x="10474706" y="159766"/>
                  </a:lnTo>
                  <a:lnTo>
                    <a:pt x="10481056" y="159766"/>
                  </a:lnTo>
                  <a:lnTo>
                    <a:pt x="10481056" y="6029960"/>
                  </a:lnTo>
                  <a:lnTo>
                    <a:pt x="10474706" y="6029960"/>
                  </a:lnTo>
                  <a:lnTo>
                    <a:pt x="10481056" y="6029960"/>
                  </a:lnTo>
                  <a:cubicBezTo>
                    <a:pt x="10481056" y="6118225"/>
                    <a:pt x="10409428" y="6189726"/>
                    <a:pt x="10321163" y="6189726"/>
                  </a:cubicBezTo>
                  <a:lnTo>
                    <a:pt x="10321163" y="6183376"/>
                  </a:lnTo>
                  <a:lnTo>
                    <a:pt x="10321163" y="6189726"/>
                  </a:lnTo>
                  <a:lnTo>
                    <a:pt x="159893" y="6189726"/>
                  </a:lnTo>
                  <a:lnTo>
                    <a:pt x="159893" y="6183376"/>
                  </a:lnTo>
                  <a:lnTo>
                    <a:pt x="159893" y="6189726"/>
                  </a:lnTo>
                  <a:cubicBezTo>
                    <a:pt x="71628" y="6189726"/>
                    <a:pt x="0" y="6118098"/>
                    <a:pt x="0" y="6029960"/>
                  </a:cubicBezTo>
                  <a:lnTo>
                    <a:pt x="0" y="159766"/>
                  </a:lnTo>
                  <a:lnTo>
                    <a:pt x="6350" y="159766"/>
                  </a:lnTo>
                  <a:lnTo>
                    <a:pt x="0" y="159766"/>
                  </a:lnTo>
                  <a:moveTo>
                    <a:pt x="12700" y="159766"/>
                  </a:moveTo>
                  <a:lnTo>
                    <a:pt x="12700" y="6029960"/>
                  </a:lnTo>
                  <a:lnTo>
                    <a:pt x="6350" y="6029960"/>
                  </a:lnTo>
                  <a:lnTo>
                    <a:pt x="12700" y="6029960"/>
                  </a:lnTo>
                  <a:cubicBezTo>
                    <a:pt x="12700" y="6111113"/>
                    <a:pt x="78613" y="6177026"/>
                    <a:pt x="159893" y="6177026"/>
                  </a:cubicBezTo>
                  <a:lnTo>
                    <a:pt x="10321163" y="6177026"/>
                  </a:lnTo>
                  <a:cubicBezTo>
                    <a:pt x="10402443" y="6177026"/>
                    <a:pt x="10468356" y="6111240"/>
                    <a:pt x="10468356" y="6029960"/>
                  </a:cubicBezTo>
                  <a:lnTo>
                    <a:pt x="10468356" y="159766"/>
                  </a:lnTo>
                  <a:cubicBezTo>
                    <a:pt x="10468356" y="78486"/>
                    <a:pt x="10402443" y="12700"/>
                    <a:pt x="10321163" y="12700"/>
                  </a:cubicBezTo>
                  <a:lnTo>
                    <a:pt x="159893" y="12700"/>
                  </a:lnTo>
                  <a:lnTo>
                    <a:pt x="159893" y="6350"/>
                  </a:lnTo>
                  <a:lnTo>
                    <a:pt x="159893" y="12700"/>
                  </a:lnTo>
                  <a:cubicBezTo>
                    <a:pt x="78613" y="12700"/>
                    <a:pt x="12700" y="78486"/>
                    <a:pt x="12700" y="159766"/>
                  </a:cubicBezTo>
                  <a:close/>
                </a:path>
              </a:pathLst>
            </a:custGeom>
            <a:solidFill>
              <a:srgbClr val="000000">
                <a:alpha val="392"/>
              </a:srgbClr>
            </a:solidFill>
          </p:spPr>
        </p:sp>
      </p:grpSp>
      <p:grpSp>
        <p:nvGrpSpPr>
          <p:cNvPr id="10" name="Group 10"/>
          <p:cNvGrpSpPr/>
          <p:nvPr/>
        </p:nvGrpSpPr>
        <p:grpSpPr>
          <a:xfrm>
            <a:off x="968127" y="3329731"/>
            <a:ext cx="7832229" cy="758429"/>
            <a:chOff x="0" y="0"/>
            <a:chExt cx="10442972" cy="1011238"/>
          </a:xfrm>
        </p:grpSpPr>
        <p:sp>
          <p:nvSpPr>
            <p:cNvPr id="11" name="Freeform 11"/>
            <p:cNvSpPr/>
            <p:nvPr/>
          </p:nvSpPr>
          <p:spPr>
            <a:xfrm>
              <a:off x="0" y="0"/>
              <a:ext cx="10442956" cy="1011301"/>
            </a:xfrm>
            <a:custGeom>
              <a:avLst/>
              <a:gdLst/>
              <a:ahLst/>
              <a:cxnLst/>
              <a:rect l="l" t="t" r="r" b="b"/>
              <a:pathLst>
                <a:path w="10442956" h="1011301">
                  <a:moveTo>
                    <a:pt x="0" y="0"/>
                  </a:moveTo>
                  <a:lnTo>
                    <a:pt x="10442956" y="0"/>
                  </a:lnTo>
                  <a:lnTo>
                    <a:pt x="10442956" y="1011301"/>
                  </a:lnTo>
                  <a:lnTo>
                    <a:pt x="0" y="1011301"/>
                  </a:lnTo>
                  <a:close/>
                </a:path>
              </a:pathLst>
            </a:custGeom>
            <a:solidFill>
              <a:srgbClr val="FFFFFF">
                <a:alpha val="0"/>
              </a:srgbClr>
            </a:solidFill>
          </p:spPr>
        </p:sp>
      </p:grpSp>
      <p:sp>
        <p:nvSpPr>
          <p:cNvPr id="12" name="TextBox 12"/>
          <p:cNvSpPr txBox="1"/>
          <p:nvPr/>
        </p:nvSpPr>
        <p:spPr>
          <a:xfrm>
            <a:off x="1241971" y="3436887"/>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t>
            </a:r>
          </a:p>
        </p:txBody>
      </p:sp>
      <p:sp>
        <p:nvSpPr>
          <p:cNvPr id="13" name="TextBox 13"/>
          <p:cNvSpPr txBox="1"/>
          <p:nvPr/>
        </p:nvSpPr>
        <p:spPr>
          <a:xfrm>
            <a:off x="5162847" y="3436887"/>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Addition or unary plus</a:t>
            </a:r>
          </a:p>
        </p:txBody>
      </p:sp>
      <p:grpSp>
        <p:nvGrpSpPr>
          <p:cNvPr id="14" name="Group 14"/>
          <p:cNvGrpSpPr/>
          <p:nvPr/>
        </p:nvGrpSpPr>
        <p:grpSpPr>
          <a:xfrm>
            <a:off x="968127" y="4088160"/>
            <a:ext cx="7832229" cy="758429"/>
            <a:chOff x="0" y="0"/>
            <a:chExt cx="10442972" cy="1011238"/>
          </a:xfrm>
        </p:grpSpPr>
        <p:sp>
          <p:nvSpPr>
            <p:cNvPr id="15" name="Freeform 15"/>
            <p:cNvSpPr/>
            <p:nvPr/>
          </p:nvSpPr>
          <p:spPr>
            <a:xfrm>
              <a:off x="0" y="0"/>
              <a:ext cx="10442956" cy="1011301"/>
            </a:xfrm>
            <a:custGeom>
              <a:avLst/>
              <a:gdLst/>
              <a:ahLst/>
              <a:cxnLst/>
              <a:rect l="l" t="t" r="r" b="b"/>
              <a:pathLst>
                <a:path w="10442956" h="1011301">
                  <a:moveTo>
                    <a:pt x="0" y="0"/>
                  </a:moveTo>
                  <a:lnTo>
                    <a:pt x="10442956" y="0"/>
                  </a:lnTo>
                  <a:lnTo>
                    <a:pt x="10442956" y="1011301"/>
                  </a:lnTo>
                  <a:lnTo>
                    <a:pt x="0" y="1011301"/>
                  </a:lnTo>
                  <a:close/>
                </a:path>
              </a:pathLst>
            </a:custGeom>
            <a:solidFill>
              <a:srgbClr val="000000">
                <a:alpha val="0"/>
              </a:srgbClr>
            </a:solidFill>
          </p:spPr>
        </p:sp>
      </p:grpSp>
      <p:sp>
        <p:nvSpPr>
          <p:cNvPr id="16" name="TextBox 16"/>
          <p:cNvSpPr txBox="1"/>
          <p:nvPr/>
        </p:nvSpPr>
        <p:spPr>
          <a:xfrm>
            <a:off x="1241971" y="4195316"/>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t>
            </a:r>
          </a:p>
        </p:txBody>
      </p:sp>
      <p:sp>
        <p:nvSpPr>
          <p:cNvPr id="17" name="TextBox 17"/>
          <p:cNvSpPr txBox="1"/>
          <p:nvPr/>
        </p:nvSpPr>
        <p:spPr>
          <a:xfrm>
            <a:off x="5162847" y="4195316"/>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Subtraction or unary minus</a:t>
            </a:r>
          </a:p>
        </p:txBody>
      </p:sp>
      <p:grpSp>
        <p:nvGrpSpPr>
          <p:cNvPr id="18" name="Group 18"/>
          <p:cNvGrpSpPr/>
          <p:nvPr/>
        </p:nvGrpSpPr>
        <p:grpSpPr>
          <a:xfrm>
            <a:off x="968127" y="4846587"/>
            <a:ext cx="7832229" cy="758429"/>
            <a:chOff x="0" y="0"/>
            <a:chExt cx="10442972" cy="1011238"/>
          </a:xfrm>
        </p:grpSpPr>
        <p:sp>
          <p:nvSpPr>
            <p:cNvPr id="19" name="Freeform 19"/>
            <p:cNvSpPr/>
            <p:nvPr/>
          </p:nvSpPr>
          <p:spPr>
            <a:xfrm>
              <a:off x="0" y="0"/>
              <a:ext cx="10442956" cy="1011301"/>
            </a:xfrm>
            <a:custGeom>
              <a:avLst/>
              <a:gdLst/>
              <a:ahLst/>
              <a:cxnLst/>
              <a:rect l="l" t="t" r="r" b="b"/>
              <a:pathLst>
                <a:path w="10442956" h="1011301">
                  <a:moveTo>
                    <a:pt x="0" y="0"/>
                  </a:moveTo>
                  <a:lnTo>
                    <a:pt x="10442956" y="0"/>
                  </a:lnTo>
                  <a:lnTo>
                    <a:pt x="10442956" y="1011301"/>
                  </a:lnTo>
                  <a:lnTo>
                    <a:pt x="0" y="1011301"/>
                  </a:lnTo>
                  <a:close/>
                </a:path>
              </a:pathLst>
            </a:custGeom>
            <a:solidFill>
              <a:srgbClr val="FFFFFF">
                <a:alpha val="0"/>
              </a:srgbClr>
            </a:solidFill>
          </p:spPr>
        </p:sp>
      </p:grpSp>
      <p:sp>
        <p:nvSpPr>
          <p:cNvPr id="20" name="TextBox 20"/>
          <p:cNvSpPr txBox="1"/>
          <p:nvPr/>
        </p:nvSpPr>
        <p:spPr>
          <a:xfrm>
            <a:off x="1241971" y="4953744"/>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t>
            </a:r>
          </a:p>
        </p:txBody>
      </p:sp>
      <p:sp>
        <p:nvSpPr>
          <p:cNvPr id="21" name="TextBox 21"/>
          <p:cNvSpPr txBox="1"/>
          <p:nvPr/>
        </p:nvSpPr>
        <p:spPr>
          <a:xfrm>
            <a:off x="5162847" y="4953744"/>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Multiplication</a:t>
            </a:r>
          </a:p>
        </p:txBody>
      </p:sp>
      <p:grpSp>
        <p:nvGrpSpPr>
          <p:cNvPr id="22" name="Group 22"/>
          <p:cNvGrpSpPr/>
          <p:nvPr/>
        </p:nvGrpSpPr>
        <p:grpSpPr>
          <a:xfrm>
            <a:off x="968127" y="5605016"/>
            <a:ext cx="7832229" cy="1169194"/>
            <a:chOff x="0" y="0"/>
            <a:chExt cx="10442972" cy="1558925"/>
          </a:xfrm>
        </p:grpSpPr>
        <p:sp>
          <p:nvSpPr>
            <p:cNvPr id="23" name="Freeform 23"/>
            <p:cNvSpPr/>
            <p:nvPr/>
          </p:nvSpPr>
          <p:spPr>
            <a:xfrm>
              <a:off x="0" y="0"/>
              <a:ext cx="10442956" cy="1558925"/>
            </a:xfrm>
            <a:custGeom>
              <a:avLst/>
              <a:gdLst/>
              <a:ahLst/>
              <a:cxnLst/>
              <a:rect l="l" t="t" r="r" b="b"/>
              <a:pathLst>
                <a:path w="10442956" h="1558925">
                  <a:moveTo>
                    <a:pt x="0" y="0"/>
                  </a:moveTo>
                  <a:lnTo>
                    <a:pt x="10442956" y="0"/>
                  </a:lnTo>
                  <a:lnTo>
                    <a:pt x="10442956" y="1558925"/>
                  </a:lnTo>
                  <a:lnTo>
                    <a:pt x="0" y="1558925"/>
                  </a:lnTo>
                  <a:close/>
                </a:path>
              </a:pathLst>
            </a:custGeom>
            <a:solidFill>
              <a:srgbClr val="000000">
                <a:alpha val="0"/>
              </a:srgbClr>
            </a:solidFill>
          </p:spPr>
        </p:sp>
      </p:grpSp>
      <p:sp>
        <p:nvSpPr>
          <p:cNvPr id="24" name="TextBox 24"/>
          <p:cNvSpPr txBox="1"/>
          <p:nvPr/>
        </p:nvSpPr>
        <p:spPr>
          <a:xfrm>
            <a:off x="1241971" y="5712173"/>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t>
            </a:r>
          </a:p>
        </p:txBody>
      </p:sp>
      <p:sp>
        <p:nvSpPr>
          <p:cNvPr id="25" name="TextBox 25"/>
          <p:cNvSpPr txBox="1"/>
          <p:nvPr/>
        </p:nvSpPr>
        <p:spPr>
          <a:xfrm>
            <a:off x="5162847" y="5712173"/>
            <a:ext cx="3363665" cy="888206"/>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Division (Integer division truncates fractional part)</a:t>
            </a:r>
          </a:p>
        </p:txBody>
      </p:sp>
      <p:grpSp>
        <p:nvGrpSpPr>
          <p:cNvPr id="26" name="Group 26"/>
          <p:cNvGrpSpPr/>
          <p:nvPr/>
        </p:nvGrpSpPr>
        <p:grpSpPr>
          <a:xfrm>
            <a:off x="968127" y="6774210"/>
            <a:ext cx="7832229" cy="1169194"/>
            <a:chOff x="0" y="0"/>
            <a:chExt cx="10442972" cy="1558925"/>
          </a:xfrm>
        </p:grpSpPr>
        <p:sp>
          <p:nvSpPr>
            <p:cNvPr id="27" name="Freeform 27"/>
            <p:cNvSpPr/>
            <p:nvPr/>
          </p:nvSpPr>
          <p:spPr>
            <a:xfrm>
              <a:off x="0" y="0"/>
              <a:ext cx="10442956" cy="1558925"/>
            </a:xfrm>
            <a:custGeom>
              <a:avLst/>
              <a:gdLst/>
              <a:ahLst/>
              <a:cxnLst/>
              <a:rect l="l" t="t" r="r" b="b"/>
              <a:pathLst>
                <a:path w="10442956" h="1558925">
                  <a:moveTo>
                    <a:pt x="0" y="0"/>
                  </a:moveTo>
                  <a:lnTo>
                    <a:pt x="10442956" y="0"/>
                  </a:lnTo>
                  <a:lnTo>
                    <a:pt x="10442956" y="1558925"/>
                  </a:lnTo>
                  <a:lnTo>
                    <a:pt x="0" y="1558925"/>
                  </a:lnTo>
                  <a:close/>
                </a:path>
              </a:pathLst>
            </a:custGeom>
            <a:solidFill>
              <a:srgbClr val="FFFFFF">
                <a:alpha val="0"/>
              </a:srgbClr>
            </a:solidFill>
          </p:spPr>
        </p:sp>
      </p:grpSp>
      <p:sp>
        <p:nvSpPr>
          <p:cNvPr id="28" name="TextBox 28"/>
          <p:cNvSpPr txBox="1"/>
          <p:nvPr/>
        </p:nvSpPr>
        <p:spPr>
          <a:xfrm>
            <a:off x="1241971" y="6881366"/>
            <a:ext cx="3363665" cy="477441"/>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t>
            </a:r>
          </a:p>
        </p:txBody>
      </p:sp>
      <p:sp>
        <p:nvSpPr>
          <p:cNvPr id="29" name="TextBox 29"/>
          <p:cNvSpPr txBox="1"/>
          <p:nvPr/>
        </p:nvSpPr>
        <p:spPr>
          <a:xfrm>
            <a:off x="5162847" y="6881366"/>
            <a:ext cx="3363665" cy="888206"/>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Modulo division (remainder)</a:t>
            </a:r>
          </a:p>
        </p:txBody>
      </p:sp>
      <p:sp>
        <p:nvSpPr>
          <p:cNvPr id="30" name="TextBox 30"/>
          <p:cNvSpPr txBox="1"/>
          <p:nvPr/>
        </p:nvSpPr>
        <p:spPr>
          <a:xfrm>
            <a:off x="958602" y="8194327"/>
            <a:ext cx="7851279" cy="888206"/>
          </a:xfrm>
          <a:prstGeom prst="rect">
            <a:avLst/>
          </a:prstGeom>
        </p:spPr>
        <p:txBody>
          <a:bodyPr lIns="0" tIns="0" rIns="0" bIns="0" rtlCol="0" anchor="t">
            <a:spAutoFit/>
          </a:bodyPr>
          <a:lstStyle/>
          <a:p>
            <a:pPr algn="l">
              <a:lnSpc>
                <a:spcPts val="3187"/>
              </a:lnSpc>
            </a:pPr>
            <a:r>
              <a:rPr lang="en-US" sz="2125" b="1">
                <a:solidFill>
                  <a:srgbClr val="384653"/>
                </a:solidFill>
                <a:latin typeface="Roboto Bold"/>
                <a:ea typeface="Roboto Bold"/>
                <a:cs typeface="Roboto Bold"/>
                <a:sym typeface="Roboto Bold"/>
              </a:rPr>
              <a:t>Note:</a:t>
            </a:r>
            <a:r>
              <a:rPr lang="en-US" sz="2125">
                <a:solidFill>
                  <a:srgbClr val="384653"/>
                </a:solidFill>
                <a:latin typeface="Roboto"/>
                <a:ea typeface="Roboto"/>
                <a:cs typeface="Roboto"/>
                <a:sym typeface="Roboto"/>
              </a:rPr>
              <a:t> C does not have an operator for exponentiation. Modulo division (%) cannot be used on floating-point data.</a:t>
            </a:r>
          </a:p>
        </p:txBody>
      </p:sp>
      <p:sp>
        <p:nvSpPr>
          <p:cNvPr id="31" name="TextBox 31"/>
          <p:cNvSpPr txBox="1"/>
          <p:nvPr/>
        </p:nvSpPr>
        <p:spPr>
          <a:xfrm>
            <a:off x="9487644" y="2460426"/>
            <a:ext cx="6998642" cy="551706"/>
          </a:xfrm>
          <a:prstGeom prst="rect">
            <a:avLst/>
          </a:prstGeom>
        </p:spPr>
        <p:txBody>
          <a:bodyPr lIns="0" tIns="0" rIns="0" bIns="0" rtlCol="0" anchor="t">
            <a:spAutoFit/>
          </a:bodyPr>
          <a:lstStyle/>
          <a:p>
            <a:pPr algn="l">
              <a:lnSpc>
                <a:spcPts val="3999"/>
              </a:lnSpc>
            </a:pPr>
            <a:r>
              <a:rPr lang="en-US" sz="3187">
                <a:solidFill>
                  <a:srgbClr val="2E3C4E"/>
                </a:solidFill>
                <a:latin typeface="Arimo"/>
                <a:ea typeface="Arimo"/>
                <a:cs typeface="Arimo"/>
                <a:sym typeface="Arimo"/>
              </a:rPr>
              <a:t>Understanding Arithmetic Operations</a:t>
            </a:r>
          </a:p>
        </p:txBody>
      </p:sp>
      <p:sp>
        <p:nvSpPr>
          <p:cNvPr id="32" name="TextBox 32"/>
          <p:cNvSpPr txBox="1"/>
          <p:nvPr/>
        </p:nvSpPr>
        <p:spPr>
          <a:xfrm>
            <a:off x="9487644" y="3219301"/>
            <a:ext cx="7851279" cy="1709737"/>
          </a:xfrm>
          <a:prstGeom prst="rect">
            <a:avLst/>
          </a:prstGeom>
        </p:spPr>
        <p:txBody>
          <a:bodyPr lIns="0" tIns="0" rIns="0" bIns="0" rtlCol="0" anchor="t">
            <a:spAutoFit/>
          </a:bodyPr>
          <a:lstStyle/>
          <a:p>
            <a:pPr algn="l">
              <a:lnSpc>
                <a:spcPts val="3187"/>
              </a:lnSpc>
            </a:pPr>
            <a:r>
              <a:rPr lang="en-US" sz="2125">
                <a:solidFill>
                  <a:srgbClr val="384653"/>
                </a:solidFill>
                <a:latin typeface="Roboto"/>
                <a:ea typeface="Roboto"/>
                <a:cs typeface="Roboto"/>
                <a:sym typeface="Roboto"/>
              </a:rPr>
              <a:t>Arithmetic operators are symbols that tell the C compiler to perform specific mathematical calculations on operands, such as addition, subtraction, multiplication, and division. They are fundamental for numerical computation in programs.</a:t>
            </a:r>
          </a:p>
        </p:txBody>
      </p:sp>
      <p:sp>
        <p:nvSpPr>
          <p:cNvPr id="33" name="TextBox 33"/>
          <p:cNvSpPr txBox="1"/>
          <p:nvPr/>
        </p:nvSpPr>
        <p:spPr>
          <a:xfrm>
            <a:off x="9487644" y="5174307"/>
            <a:ext cx="3423643" cy="456456"/>
          </a:xfrm>
          <a:prstGeom prst="rect">
            <a:avLst/>
          </a:prstGeom>
        </p:spPr>
        <p:txBody>
          <a:bodyPr lIns="0" tIns="0" rIns="0" bIns="0" rtlCol="0" anchor="t">
            <a:spAutoFit/>
          </a:bodyPr>
          <a:lstStyle/>
          <a:p>
            <a:pPr algn="l">
              <a:lnSpc>
                <a:spcPts val="3312"/>
              </a:lnSpc>
            </a:pPr>
            <a:r>
              <a:rPr lang="en-US" sz="2687">
                <a:solidFill>
                  <a:srgbClr val="2E3C4E"/>
                </a:solidFill>
                <a:latin typeface="Arimo"/>
                <a:ea typeface="Arimo"/>
                <a:cs typeface="Arimo"/>
                <a:sym typeface="Arimo"/>
              </a:rPr>
              <a:t>Key Characteristics:</a:t>
            </a:r>
          </a:p>
        </p:txBody>
      </p:sp>
      <p:sp>
        <p:nvSpPr>
          <p:cNvPr id="34" name="TextBox 34"/>
          <p:cNvSpPr txBox="1"/>
          <p:nvPr/>
        </p:nvSpPr>
        <p:spPr>
          <a:xfrm>
            <a:off x="9487644" y="5837933"/>
            <a:ext cx="7851279" cy="888206"/>
          </a:xfrm>
          <a:prstGeom prst="rect">
            <a:avLst/>
          </a:prstGeom>
        </p:spPr>
        <p:txBody>
          <a:bodyPr lIns="0" tIns="0" rIns="0" bIns="0" rtlCol="0" anchor="t">
            <a:spAutoFit/>
          </a:bodyPr>
          <a:lstStyle/>
          <a:p>
            <a:pPr marL="320477" lvl="1" indent="-160238" algn="l">
              <a:lnSpc>
                <a:spcPts val="3187"/>
              </a:lnSpc>
              <a:buFont typeface="Arial"/>
              <a:buChar char="•"/>
            </a:pPr>
            <a:r>
              <a:rPr lang="en-US" sz="2125" b="1">
                <a:solidFill>
                  <a:srgbClr val="384653"/>
                </a:solidFill>
                <a:latin typeface="Roboto Bold"/>
                <a:ea typeface="Roboto Bold"/>
                <a:cs typeface="Roboto Bold"/>
                <a:sym typeface="Roboto Bold"/>
              </a:rPr>
              <a:t>Binary Operators:</a:t>
            </a:r>
            <a:r>
              <a:rPr lang="en-US" sz="2125">
                <a:solidFill>
                  <a:srgbClr val="384653"/>
                </a:solidFill>
                <a:latin typeface="Roboto"/>
                <a:ea typeface="Roboto"/>
                <a:cs typeface="Roboto"/>
                <a:sym typeface="Roboto"/>
              </a:rPr>
              <a:t> Most arithmetic operators (+, -, *, /, %) are binary, meaning they operate on two operands.</a:t>
            </a:r>
          </a:p>
        </p:txBody>
      </p:sp>
      <p:sp>
        <p:nvSpPr>
          <p:cNvPr id="35" name="TextBox 35"/>
          <p:cNvSpPr txBox="1"/>
          <p:nvPr/>
        </p:nvSpPr>
        <p:spPr>
          <a:xfrm>
            <a:off x="9487644" y="6755309"/>
            <a:ext cx="7851279" cy="1298971"/>
          </a:xfrm>
          <a:prstGeom prst="rect">
            <a:avLst/>
          </a:prstGeom>
        </p:spPr>
        <p:txBody>
          <a:bodyPr lIns="0" tIns="0" rIns="0" bIns="0" rtlCol="0" anchor="t">
            <a:spAutoFit/>
          </a:bodyPr>
          <a:lstStyle/>
          <a:p>
            <a:pPr marL="320477" lvl="1" indent="-160238" algn="l">
              <a:lnSpc>
                <a:spcPts val="3187"/>
              </a:lnSpc>
              <a:buFont typeface="Arial"/>
              <a:buChar char="•"/>
            </a:pPr>
            <a:r>
              <a:rPr lang="en-US" sz="2125" b="1">
                <a:solidFill>
                  <a:srgbClr val="384653"/>
                </a:solidFill>
                <a:latin typeface="Roboto Bold"/>
                <a:ea typeface="Roboto Bold"/>
                <a:cs typeface="Roboto Bold"/>
                <a:sym typeface="Roboto Bold"/>
              </a:rPr>
              <a:t>Unary Operators:</a:t>
            </a:r>
            <a:r>
              <a:rPr lang="en-US" sz="2125">
                <a:solidFill>
                  <a:srgbClr val="384653"/>
                </a:solidFill>
                <a:latin typeface="Roboto"/>
                <a:ea typeface="Roboto"/>
                <a:cs typeface="Roboto"/>
                <a:sym typeface="Roboto"/>
              </a:rPr>
              <a:t> The plus (+) and minus (-) signs can also act as unary operators, indicating positive or negative values (e.g., -5).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843706" y="615255"/>
            <a:ext cx="6027241" cy="800992"/>
          </a:xfrm>
          <a:prstGeom prst="rect">
            <a:avLst/>
          </a:prstGeom>
        </p:spPr>
        <p:txBody>
          <a:bodyPr lIns="0" tIns="0" rIns="0" bIns="0" rtlCol="0" anchor="t">
            <a:spAutoFit/>
          </a:bodyPr>
          <a:lstStyle/>
          <a:p>
            <a:pPr algn="l">
              <a:lnSpc>
                <a:spcPts val="5874"/>
              </a:lnSpc>
            </a:pPr>
            <a:r>
              <a:rPr lang="en-US" sz="4687">
                <a:solidFill>
                  <a:srgbClr val="2E3C4E"/>
                </a:solidFill>
                <a:latin typeface="Arimo"/>
                <a:ea typeface="Arimo"/>
                <a:cs typeface="Arimo"/>
                <a:sym typeface="Arimo"/>
              </a:rPr>
              <a:t>Integer Arithmetic</a:t>
            </a:r>
          </a:p>
        </p:txBody>
      </p:sp>
      <p:sp>
        <p:nvSpPr>
          <p:cNvPr id="7" name="TextBox 7"/>
          <p:cNvSpPr txBox="1"/>
          <p:nvPr/>
        </p:nvSpPr>
        <p:spPr>
          <a:xfrm>
            <a:off x="843706" y="1464915"/>
            <a:ext cx="6483697" cy="650379"/>
          </a:xfrm>
          <a:prstGeom prst="rect">
            <a:avLst/>
          </a:prstGeom>
        </p:spPr>
        <p:txBody>
          <a:bodyPr lIns="0" tIns="0" rIns="0" bIns="0" rtlCol="0" anchor="t">
            <a:spAutoFit/>
          </a:bodyPr>
          <a:lstStyle/>
          <a:p>
            <a:pPr algn="l">
              <a:lnSpc>
                <a:spcPts val="4687"/>
              </a:lnSpc>
            </a:pPr>
            <a:r>
              <a:rPr lang="en-US" sz="3749">
                <a:solidFill>
                  <a:srgbClr val="2E3C4E"/>
                </a:solidFill>
                <a:latin typeface="Arimo"/>
                <a:ea typeface="Arimo"/>
                <a:cs typeface="Arimo"/>
                <a:sym typeface="Arimo"/>
              </a:rPr>
              <a:t>Definition and Characteristics</a:t>
            </a:r>
          </a:p>
        </p:txBody>
      </p:sp>
      <p:sp>
        <p:nvSpPr>
          <p:cNvPr id="8" name="TextBox 8"/>
          <p:cNvSpPr txBox="1"/>
          <p:nvPr/>
        </p:nvSpPr>
        <p:spPr>
          <a:xfrm>
            <a:off x="843706" y="2410123"/>
            <a:ext cx="16600586" cy="1151632"/>
          </a:xfrm>
          <a:prstGeom prst="rect">
            <a:avLst/>
          </a:prstGeom>
        </p:spPr>
        <p:txBody>
          <a:bodyPr lIns="0" tIns="0" rIns="0" bIns="0" rtlCol="0" anchor="t">
            <a:spAutoFit/>
          </a:bodyPr>
          <a:lstStyle/>
          <a:p>
            <a:pPr algn="l">
              <a:lnSpc>
                <a:spcPts val="2812"/>
              </a:lnSpc>
            </a:pPr>
            <a:r>
              <a:rPr lang="en-US" sz="1874">
                <a:solidFill>
                  <a:srgbClr val="384653"/>
                </a:solidFill>
                <a:latin typeface="Roboto"/>
                <a:ea typeface="Roboto"/>
                <a:cs typeface="Roboto"/>
                <a:sym typeface="Roboto"/>
              </a:rPr>
              <a:t>Integer arithmetic refers to operations performed on whole numbers (integers) in C. These operations include addition (+), subtraction (-), multiplication (*), division (/), and modulo (%). A key characteristic is that the result of any integer arithmetic operation will always be an integer. This implies that any fractional part generated during division is discarded.</a:t>
            </a:r>
          </a:p>
        </p:txBody>
      </p:sp>
      <p:sp>
        <p:nvSpPr>
          <p:cNvPr id="9" name="TextBox 9"/>
          <p:cNvSpPr txBox="1"/>
          <p:nvPr/>
        </p:nvSpPr>
        <p:spPr>
          <a:xfrm>
            <a:off x="843706" y="3875634"/>
            <a:ext cx="6826449" cy="650379"/>
          </a:xfrm>
          <a:prstGeom prst="rect">
            <a:avLst/>
          </a:prstGeom>
        </p:spPr>
        <p:txBody>
          <a:bodyPr lIns="0" tIns="0" rIns="0" bIns="0" rtlCol="0" anchor="t">
            <a:spAutoFit/>
          </a:bodyPr>
          <a:lstStyle/>
          <a:p>
            <a:pPr algn="l">
              <a:lnSpc>
                <a:spcPts val="4687"/>
              </a:lnSpc>
            </a:pPr>
            <a:r>
              <a:rPr lang="en-US" sz="3749">
                <a:solidFill>
                  <a:srgbClr val="2E3C4E"/>
                </a:solidFill>
                <a:latin typeface="Arimo"/>
                <a:ea typeface="Arimo"/>
                <a:cs typeface="Arimo"/>
                <a:sym typeface="Arimo"/>
              </a:rPr>
              <a:t>Integer Division and Truncation</a:t>
            </a:r>
          </a:p>
        </p:txBody>
      </p:sp>
      <p:sp>
        <p:nvSpPr>
          <p:cNvPr id="10" name="TextBox 10"/>
          <p:cNvSpPr txBox="1"/>
          <p:nvPr/>
        </p:nvSpPr>
        <p:spPr>
          <a:xfrm>
            <a:off x="843706" y="4820841"/>
            <a:ext cx="16600586" cy="789980"/>
          </a:xfrm>
          <a:prstGeom prst="rect">
            <a:avLst/>
          </a:prstGeom>
        </p:spPr>
        <p:txBody>
          <a:bodyPr lIns="0" tIns="0" rIns="0" bIns="0" rtlCol="0" anchor="t">
            <a:spAutoFit/>
          </a:bodyPr>
          <a:lstStyle/>
          <a:p>
            <a:pPr algn="l">
              <a:lnSpc>
                <a:spcPts val="2812"/>
              </a:lnSpc>
            </a:pPr>
            <a:r>
              <a:rPr lang="en-US" sz="1874">
                <a:solidFill>
                  <a:srgbClr val="384653"/>
                </a:solidFill>
                <a:latin typeface="Roboto"/>
                <a:ea typeface="Roboto"/>
                <a:cs typeface="Roboto"/>
                <a:sym typeface="Roboto"/>
              </a:rPr>
              <a:t>One of the most important aspects of integer arithmetic in C is how division operates. When you divide two integers, the result is an integer, and any fractional part is truncated (cut off) towards zero. This is not the same as rounding.</a:t>
            </a:r>
          </a:p>
        </p:txBody>
      </p:sp>
      <p:sp>
        <p:nvSpPr>
          <p:cNvPr id="11" name="TextBox 11"/>
          <p:cNvSpPr txBox="1"/>
          <p:nvPr/>
        </p:nvSpPr>
        <p:spPr>
          <a:xfrm>
            <a:off x="843706" y="5815310"/>
            <a:ext cx="16600586" cy="428328"/>
          </a:xfrm>
          <a:prstGeom prst="rect">
            <a:avLst/>
          </a:prstGeom>
        </p:spPr>
        <p:txBody>
          <a:bodyPr lIns="0" tIns="0" rIns="0" bIns="0" rtlCol="0" anchor="t">
            <a:spAutoFit/>
          </a:bodyPr>
          <a:lstStyle/>
          <a:p>
            <a:pPr algn="l">
              <a:lnSpc>
                <a:spcPts val="2812"/>
              </a:lnSpc>
            </a:pPr>
            <a:r>
              <a:rPr lang="en-US" sz="1874">
                <a:solidFill>
                  <a:srgbClr val="384653"/>
                </a:solidFill>
                <a:latin typeface="Roboto"/>
                <a:ea typeface="Roboto"/>
                <a:cs typeface="Roboto"/>
                <a:sym typeface="Roboto"/>
              </a:rPr>
              <a:t>Consider the following examples:</a:t>
            </a:r>
          </a:p>
        </p:txBody>
      </p:sp>
      <p:sp>
        <p:nvSpPr>
          <p:cNvPr id="12" name="TextBox 12"/>
          <p:cNvSpPr txBox="1"/>
          <p:nvPr/>
        </p:nvSpPr>
        <p:spPr>
          <a:xfrm>
            <a:off x="843706" y="6448127"/>
            <a:ext cx="16600586" cy="437852"/>
          </a:xfrm>
          <a:prstGeom prst="rect">
            <a:avLst/>
          </a:prstGeom>
        </p:spPr>
        <p:txBody>
          <a:bodyPr lIns="0" tIns="0" rIns="0" bIns="0" rtlCol="0" anchor="t">
            <a:spAutoFit/>
          </a:bodyPr>
          <a:lstStyle/>
          <a:p>
            <a:pPr marL="282773" lvl="1" indent="-141387" algn="l">
              <a:lnSpc>
                <a:spcPts val="2812"/>
              </a:lnSpc>
              <a:buFont typeface="Arial"/>
              <a:buChar char="•"/>
            </a:pPr>
            <a:r>
              <a:rPr lang="en-US" sz="1874">
                <a:solidFill>
                  <a:srgbClr val="384653"/>
                </a:solidFill>
                <a:latin typeface="Roboto"/>
                <a:ea typeface="Roboto"/>
                <a:cs typeface="Roboto"/>
                <a:sym typeface="Roboto"/>
              </a:rPr>
              <a:t>7 / 3 results in 2 (the actual value is 2.33..., truncated to 2).</a:t>
            </a:r>
          </a:p>
        </p:txBody>
      </p:sp>
      <p:sp>
        <p:nvSpPr>
          <p:cNvPr id="13" name="TextBox 13"/>
          <p:cNvSpPr txBox="1"/>
          <p:nvPr/>
        </p:nvSpPr>
        <p:spPr>
          <a:xfrm>
            <a:off x="843706" y="6903541"/>
            <a:ext cx="16600586" cy="437853"/>
          </a:xfrm>
          <a:prstGeom prst="rect">
            <a:avLst/>
          </a:prstGeom>
        </p:spPr>
        <p:txBody>
          <a:bodyPr lIns="0" tIns="0" rIns="0" bIns="0" rtlCol="0" anchor="t">
            <a:spAutoFit/>
          </a:bodyPr>
          <a:lstStyle/>
          <a:p>
            <a:pPr marL="282773" lvl="1" indent="-141387" algn="l">
              <a:lnSpc>
                <a:spcPts val="2812"/>
              </a:lnSpc>
              <a:buFont typeface="Arial"/>
              <a:buChar char="•"/>
            </a:pPr>
            <a:r>
              <a:rPr lang="en-US" sz="1874">
                <a:solidFill>
                  <a:srgbClr val="384653"/>
                </a:solidFill>
                <a:latin typeface="Roboto"/>
                <a:ea typeface="Roboto"/>
                <a:cs typeface="Roboto"/>
                <a:sym typeface="Roboto"/>
              </a:rPr>
              <a:t>-7 / 3 results in -2 (the actual value is -2.33..., truncated to -2).</a:t>
            </a:r>
          </a:p>
        </p:txBody>
      </p:sp>
      <p:sp>
        <p:nvSpPr>
          <p:cNvPr id="14" name="TextBox 14"/>
          <p:cNvSpPr txBox="1"/>
          <p:nvPr/>
        </p:nvSpPr>
        <p:spPr>
          <a:xfrm>
            <a:off x="843706" y="7358955"/>
            <a:ext cx="16600586" cy="437852"/>
          </a:xfrm>
          <a:prstGeom prst="rect">
            <a:avLst/>
          </a:prstGeom>
        </p:spPr>
        <p:txBody>
          <a:bodyPr lIns="0" tIns="0" rIns="0" bIns="0" rtlCol="0" anchor="t">
            <a:spAutoFit/>
          </a:bodyPr>
          <a:lstStyle/>
          <a:p>
            <a:pPr marL="282773" lvl="1" indent="-141387" algn="l">
              <a:lnSpc>
                <a:spcPts val="2812"/>
              </a:lnSpc>
              <a:buFont typeface="Arial"/>
              <a:buChar char="•"/>
            </a:pPr>
            <a:r>
              <a:rPr lang="en-US" sz="1874">
                <a:solidFill>
                  <a:srgbClr val="384653"/>
                </a:solidFill>
                <a:latin typeface="Roboto"/>
                <a:ea typeface="Roboto"/>
                <a:cs typeface="Roboto"/>
                <a:sym typeface="Roboto"/>
              </a:rPr>
              <a:t>7 / -3 results in -2 (the actual value is -2.33..., truncated to -2).</a:t>
            </a:r>
          </a:p>
        </p:txBody>
      </p:sp>
      <p:sp>
        <p:nvSpPr>
          <p:cNvPr id="15" name="TextBox 15"/>
          <p:cNvSpPr txBox="1"/>
          <p:nvPr/>
        </p:nvSpPr>
        <p:spPr>
          <a:xfrm>
            <a:off x="843706" y="7814370"/>
            <a:ext cx="16600586" cy="437853"/>
          </a:xfrm>
          <a:prstGeom prst="rect">
            <a:avLst/>
          </a:prstGeom>
        </p:spPr>
        <p:txBody>
          <a:bodyPr lIns="0" tIns="0" rIns="0" bIns="0" rtlCol="0" anchor="t">
            <a:spAutoFit/>
          </a:bodyPr>
          <a:lstStyle/>
          <a:p>
            <a:pPr marL="282773" lvl="1" indent="-141387" algn="l">
              <a:lnSpc>
                <a:spcPts val="2812"/>
              </a:lnSpc>
              <a:buFont typeface="Arial"/>
              <a:buChar char="•"/>
            </a:pPr>
            <a:r>
              <a:rPr lang="en-US" sz="1874">
                <a:solidFill>
                  <a:srgbClr val="384653"/>
                </a:solidFill>
                <a:latin typeface="Roboto"/>
                <a:ea typeface="Roboto"/>
                <a:cs typeface="Roboto"/>
                <a:sym typeface="Roboto"/>
              </a:rPr>
              <a:t>-7 / -3 results in 2 (the actual value is 2.33..., truncated to 2).</a:t>
            </a:r>
          </a:p>
        </p:txBody>
      </p:sp>
      <p:sp>
        <p:nvSpPr>
          <p:cNvPr id="16" name="TextBox 16"/>
          <p:cNvSpPr txBox="1"/>
          <p:nvPr/>
        </p:nvSpPr>
        <p:spPr>
          <a:xfrm>
            <a:off x="843706" y="8456711"/>
            <a:ext cx="16600586" cy="1170683"/>
          </a:xfrm>
          <a:prstGeom prst="rect">
            <a:avLst/>
          </a:prstGeom>
        </p:spPr>
        <p:txBody>
          <a:bodyPr lIns="0" tIns="0" rIns="0" bIns="0" rtlCol="0" anchor="t">
            <a:spAutoFit/>
          </a:bodyPr>
          <a:lstStyle/>
          <a:p>
            <a:pPr algn="l">
              <a:lnSpc>
                <a:spcPts val="2812"/>
              </a:lnSpc>
            </a:pPr>
            <a:r>
              <a:rPr lang="en-US" sz="1874">
                <a:solidFill>
                  <a:srgbClr val="384653"/>
                </a:solidFill>
                <a:latin typeface="Roboto"/>
                <a:ea typeface="Roboto"/>
                <a:cs typeface="Roboto"/>
                <a:sym typeface="Roboto"/>
              </a:rPr>
              <a:t>The modulo operator (%) provides the remainder of an integer division. The sign of the result of a modulo operation matches the sign of the dividend (the first operand). For example, 7 % 3 is 1, and -7 % 3 is -1.</a:t>
            </a:r>
          </a:p>
          <a:p>
            <a:pPr algn="l">
              <a:lnSpc>
                <a:spcPts val="2812"/>
              </a:lnSpc>
            </a:pPr>
            <a:endParaRPr lang="en-US" sz="1874">
              <a:solidFill>
                <a:srgbClr val="38465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grpSp>
        <p:nvGrpSpPr>
          <p:cNvPr id="6" name="Group 6"/>
          <p:cNvGrpSpPr>
            <a:grpSpLocks noChangeAspect="1"/>
          </p:cNvGrpSpPr>
          <p:nvPr/>
        </p:nvGrpSpPr>
        <p:grpSpPr>
          <a:xfrm>
            <a:off x="11087100" y="0"/>
            <a:ext cx="7200900" cy="10287000"/>
            <a:chOff x="0" y="0"/>
            <a:chExt cx="9601200" cy="13716000"/>
          </a:xfrm>
        </p:grpSpPr>
        <p:sp>
          <p:nvSpPr>
            <p:cNvPr id="7" name="Freeform 7" descr="preencoded.png"/>
            <p:cNvSpPr/>
            <p:nvPr/>
          </p:nvSpPr>
          <p:spPr>
            <a:xfrm>
              <a:off x="0" y="0"/>
              <a:ext cx="9601200" cy="13716000"/>
            </a:xfrm>
            <a:custGeom>
              <a:avLst/>
              <a:gdLst/>
              <a:ahLst/>
              <a:cxnLst/>
              <a:rect l="l" t="t" r="r" b="b"/>
              <a:pathLst>
                <a:path w="9601200" h="13716000">
                  <a:moveTo>
                    <a:pt x="0" y="0"/>
                  </a:moveTo>
                  <a:lnTo>
                    <a:pt x="9601200" y="0"/>
                  </a:lnTo>
                  <a:lnTo>
                    <a:pt x="9601200" y="13716000"/>
                  </a:lnTo>
                  <a:lnTo>
                    <a:pt x="0" y="13716000"/>
                  </a:lnTo>
                  <a:lnTo>
                    <a:pt x="0" y="0"/>
                  </a:lnTo>
                  <a:close/>
                </a:path>
              </a:pathLst>
            </a:custGeom>
            <a:blipFill>
              <a:blip r:embed="rId3"/>
              <a:stretch>
                <a:fillRect/>
              </a:stretch>
            </a:blipFill>
          </p:spPr>
        </p:sp>
      </p:grpSp>
      <p:sp>
        <p:nvSpPr>
          <p:cNvPr id="8" name="TextBox 8"/>
          <p:cNvSpPr txBox="1"/>
          <p:nvPr/>
        </p:nvSpPr>
        <p:spPr>
          <a:xfrm>
            <a:off x="992238" y="832098"/>
            <a:ext cx="9445526" cy="1829097"/>
          </a:xfrm>
          <a:prstGeom prst="rect">
            <a:avLst/>
          </a:prstGeom>
        </p:spPr>
        <p:txBody>
          <a:bodyPr lIns="0" tIns="0" rIns="0" bIns="0" rtlCol="0" anchor="t">
            <a:spAutoFit/>
          </a:bodyPr>
          <a:lstStyle/>
          <a:p>
            <a:pPr algn="l">
              <a:lnSpc>
                <a:spcPts val="6937"/>
              </a:lnSpc>
            </a:pPr>
            <a:r>
              <a:rPr lang="en-US" sz="5562">
                <a:solidFill>
                  <a:srgbClr val="2E3C4E"/>
                </a:solidFill>
                <a:latin typeface="Arimo"/>
                <a:ea typeface="Arimo"/>
                <a:cs typeface="Arimo"/>
                <a:sym typeface="Arimo"/>
              </a:rPr>
              <a:t>Real and Mixed-Mode Arithmetic</a:t>
            </a:r>
          </a:p>
        </p:txBody>
      </p:sp>
      <p:grpSp>
        <p:nvGrpSpPr>
          <p:cNvPr id="9" name="Group 9"/>
          <p:cNvGrpSpPr/>
          <p:nvPr/>
        </p:nvGrpSpPr>
        <p:grpSpPr>
          <a:xfrm>
            <a:off x="973188" y="3067348"/>
            <a:ext cx="9483626" cy="3354438"/>
            <a:chOff x="0" y="0"/>
            <a:chExt cx="12644835" cy="4472583"/>
          </a:xfrm>
        </p:grpSpPr>
        <p:sp>
          <p:nvSpPr>
            <p:cNvPr id="10" name="Freeform 10"/>
            <p:cNvSpPr/>
            <p:nvPr/>
          </p:nvSpPr>
          <p:spPr>
            <a:xfrm>
              <a:off x="25400" y="25400"/>
              <a:ext cx="12593955" cy="4421759"/>
            </a:xfrm>
            <a:custGeom>
              <a:avLst/>
              <a:gdLst/>
              <a:ahLst/>
              <a:cxnLst/>
              <a:rect l="l" t="t" r="r" b="b"/>
              <a:pathLst>
                <a:path w="12593955" h="4421759">
                  <a:moveTo>
                    <a:pt x="0" y="243840"/>
                  </a:moveTo>
                  <a:cubicBezTo>
                    <a:pt x="0" y="109220"/>
                    <a:pt x="109982" y="0"/>
                    <a:pt x="245618" y="0"/>
                  </a:cubicBezTo>
                  <a:lnTo>
                    <a:pt x="12348337" y="0"/>
                  </a:lnTo>
                  <a:cubicBezTo>
                    <a:pt x="12483973" y="0"/>
                    <a:pt x="12593955" y="109220"/>
                    <a:pt x="12593955" y="243840"/>
                  </a:cubicBezTo>
                  <a:lnTo>
                    <a:pt x="12593955" y="4177919"/>
                  </a:lnTo>
                  <a:cubicBezTo>
                    <a:pt x="12593955" y="4312539"/>
                    <a:pt x="12483973" y="4421759"/>
                    <a:pt x="12348337" y="4421759"/>
                  </a:cubicBezTo>
                  <a:lnTo>
                    <a:pt x="245618" y="4421759"/>
                  </a:lnTo>
                  <a:cubicBezTo>
                    <a:pt x="109982" y="4421759"/>
                    <a:pt x="0" y="4312539"/>
                    <a:pt x="0" y="4177919"/>
                  </a:cubicBezTo>
                  <a:close/>
                </a:path>
              </a:pathLst>
            </a:custGeom>
            <a:solidFill>
              <a:srgbClr val="FAF9F5"/>
            </a:solidFill>
          </p:spPr>
        </p:sp>
        <p:sp>
          <p:nvSpPr>
            <p:cNvPr id="11" name="Freeform 11"/>
            <p:cNvSpPr/>
            <p:nvPr/>
          </p:nvSpPr>
          <p:spPr>
            <a:xfrm>
              <a:off x="0" y="0"/>
              <a:ext cx="12644755" cy="4472559"/>
            </a:xfrm>
            <a:custGeom>
              <a:avLst/>
              <a:gdLst/>
              <a:ahLst/>
              <a:cxnLst/>
              <a:rect l="l" t="t" r="r" b="b"/>
              <a:pathLst>
                <a:path w="12644755" h="4472559">
                  <a:moveTo>
                    <a:pt x="0" y="269240"/>
                  </a:moveTo>
                  <a:cubicBezTo>
                    <a:pt x="0" y="120396"/>
                    <a:pt x="121539" y="0"/>
                    <a:pt x="271018" y="0"/>
                  </a:cubicBezTo>
                  <a:lnTo>
                    <a:pt x="12373737" y="0"/>
                  </a:lnTo>
                  <a:lnTo>
                    <a:pt x="12373737" y="25400"/>
                  </a:lnTo>
                  <a:lnTo>
                    <a:pt x="12373737" y="0"/>
                  </a:lnTo>
                  <a:cubicBezTo>
                    <a:pt x="12523216" y="0"/>
                    <a:pt x="12644755" y="120396"/>
                    <a:pt x="12644755" y="269240"/>
                  </a:cubicBezTo>
                  <a:lnTo>
                    <a:pt x="12619355" y="269240"/>
                  </a:lnTo>
                  <a:lnTo>
                    <a:pt x="12644755" y="269240"/>
                  </a:lnTo>
                  <a:lnTo>
                    <a:pt x="12644755" y="4203319"/>
                  </a:lnTo>
                  <a:lnTo>
                    <a:pt x="12619355" y="4203319"/>
                  </a:lnTo>
                  <a:lnTo>
                    <a:pt x="12644755" y="4203319"/>
                  </a:lnTo>
                  <a:cubicBezTo>
                    <a:pt x="12644755" y="4352163"/>
                    <a:pt x="12523216" y="4472559"/>
                    <a:pt x="12373737" y="4472559"/>
                  </a:cubicBezTo>
                  <a:lnTo>
                    <a:pt x="12373737" y="4447159"/>
                  </a:lnTo>
                  <a:lnTo>
                    <a:pt x="12373737" y="4472559"/>
                  </a:lnTo>
                  <a:lnTo>
                    <a:pt x="271018" y="4472559"/>
                  </a:lnTo>
                  <a:lnTo>
                    <a:pt x="271018" y="4447159"/>
                  </a:lnTo>
                  <a:lnTo>
                    <a:pt x="271018" y="4472559"/>
                  </a:lnTo>
                  <a:cubicBezTo>
                    <a:pt x="121539" y="4472559"/>
                    <a:pt x="0" y="4352163"/>
                    <a:pt x="0" y="4203319"/>
                  </a:cubicBezTo>
                  <a:lnTo>
                    <a:pt x="0" y="269240"/>
                  </a:lnTo>
                  <a:lnTo>
                    <a:pt x="25400" y="269240"/>
                  </a:lnTo>
                  <a:lnTo>
                    <a:pt x="0" y="269240"/>
                  </a:lnTo>
                  <a:moveTo>
                    <a:pt x="50800" y="269240"/>
                  </a:moveTo>
                  <a:lnTo>
                    <a:pt x="50800" y="4203319"/>
                  </a:lnTo>
                  <a:lnTo>
                    <a:pt x="25400" y="4203319"/>
                  </a:lnTo>
                  <a:lnTo>
                    <a:pt x="50800" y="4203319"/>
                  </a:lnTo>
                  <a:cubicBezTo>
                    <a:pt x="50800" y="4323842"/>
                    <a:pt x="149225" y="4421759"/>
                    <a:pt x="271018" y="4421759"/>
                  </a:cubicBezTo>
                  <a:lnTo>
                    <a:pt x="12373737" y="4421759"/>
                  </a:lnTo>
                  <a:cubicBezTo>
                    <a:pt x="12495530" y="4421759"/>
                    <a:pt x="12593955" y="4323715"/>
                    <a:pt x="12593955" y="4203319"/>
                  </a:cubicBezTo>
                  <a:lnTo>
                    <a:pt x="12593955" y="269240"/>
                  </a:lnTo>
                  <a:cubicBezTo>
                    <a:pt x="12593955" y="148717"/>
                    <a:pt x="12495530" y="50800"/>
                    <a:pt x="12373737" y="50800"/>
                  </a:cubicBezTo>
                  <a:lnTo>
                    <a:pt x="271018" y="50800"/>
                  </a:lnTo>
                  <a:lnTo>
                    <a:pt x="271018" y="25400"/>
                  </a:lnTo>
                  <a:lnTo>
                    <a:pt x="271018" y="50800"/>
                  </a:lnTo>
                  <a:cubicBezTo>
                    <a:pt x="149225" y="50800"/>
                    <a:pt x="50800" y="148844"/>
                    <a:pt x="50800" y="269240"/>
                  </a:cubicBezTo>
                  <a:close/>
                </a:path>
              </a:pathLst>
            </a:custGeom>
            <a:solidFill>
              <a:srgbClr val="95CCDA"/>
            </a:solidFill>
          </p:spPr>
        </p:sp>
      </p:grpSp>
      <p:grpSp>
        <p:nvGrpSpPr>
          <p:cNvPr id="12" name="Group 12"/>
          <p:cNvGrpSpPr/>
          <p:nvPr/>
        </p:nvGrpSpPr>
        <p:grpSpPr>
          <a:xfrm>
            <a:off x="954138" y="3086398"/>
            <a:ext cx="152400" cy="3316337"/>
            <a:chOff x="0" y="0"/>
            <a:chExt cx="203200" cy="4421783"/>
          </a:xfrm>
        </p:grpSpPr>
        <p:sp>
          <p:nvSpPr>
            <p:cNvPr id="13" name="Freeform 13"/>
            <p:cNvSpPr/>
            <p:nvPr/>
          </p:nvSpPr>
          <p:spPr>
            <a:xfrm>
              <a:off x="0" y="0"/>
              <a:ext cx="203200" cy="4421759"/>
            </a:xfrm>
            <a:custGeom>
              <a:avLst/>
              <a:gdLst/>
              <a:ahLst/>
              <a:cxnLst/>
              <a:rect l="l" t="t" r="r" b="b"/>
              <a:pathLst>
                <a:path w="203200" h="4421759">
                  <a:moveTo>
                    <a:pt x="0" y="101600"/>
                  </a:moveTo>
                  <a:cubicBezTo>
                    <a:pt x="0" y="45466"/>
                    <a:pt x="45466" y="0"/>
                    <a:pt x="101600" y="0"/>
                  </a:cubicBezTo>
                  <a:cubicBezTo>
                    <a:pt x="157734" y="0"/>
                    <a:pt x="203200" y="45466"/>
                    <a:pt x="203200" y="101600"/>
                  </a:cubicBezTo>
                  <a:lnTo>
                    <a:pt x="203200" y="4320159"/>
                  </a:lnTo>
                  <a:cubicBezTo>
                    <a:pt x="203200" y="4376293"/>
                    <a:pt x="157734" y="4421759"/>
                    <a:pt x="101600" y="4421759"/>
                  </a:cubicBezTo>
                  <a:cubicBezTo>
                    <a:pt x="45466" y="4421759"/>
                    <a:pt x="0" y="4376293"/>
                    <a:pt x="0" y="4320159"/>
                  </a:cubicBezTo>
                  <a:close/>
                </a:path>
              </a:pathLst>
            </a:custGeom>
            <a:solidFill>
              <a:srgbClr val="95CCDA"/>
            </a:solidFill>
          </p:spPr>
        </p:sp>
      </p:grpSp>
      <p:sp>
        <p:nvSpPr>
          <p:cNvPr id="14" name="TextBox 14"/>
          <p:cNvSpPr txBox="1"/>
          <p:nvPr/>
        </p:nvSpPr>
        <p:spPr>
          <a:xfrm>
            <a:off x="1428155" y="3369915"/>
            <a:ext cx="3544044" cy="481012"/>
          </a:xfrm>
          <a:prstGeom prst="rect">
            <a:avLst/>
          </a:prstGeom>
        </p:spPr>
        <p:txBody>
          <a:bodyPr lIns="0" tIns="0" rIns="0" bIns="0" rtlCol="0" anchor="t">
            <a:spAutoFit/>
          </a:bodyPr>
          <a:lstStyle/>
          <a:p>
            <a:pPr algn="l">
              <a:lnSpc>
                <a:spcPts val="3437"/>
              </a:lnSpc>
            </a:pPr>
            <a:r>
              <a:rPr lang="en-US" sz="2750">
                <a:solidFill>
                  <a:srgbClr val="384653"/>
                </a:solidFill>
                <a:latin typeface="Arimo"/>
                <a:ea typeface="Arimo"/>
                <a:cs typeface="Arimo"/>
                <a:sym typeface="Arimo"/>
              </a:rPr>
              <a:t>Real Arithmetic</a:t>
            </a:r>
          </a:p>
        </p:txBody>
      </p:sp>
      <p:sp>
        <p:nvSpPr>
          <p:cNvPr id="15" name="TextBox 15"/>
          <p:cNvSpPr txBox="1"/>
          <p:nvPr/>
        </p:nvSpPr>
        <p:spPr>
          <a:xfrm>
            <a:off x="1428155" y="3944839"/>
            <a:ext cx="8687991" cy="926604"/>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Involves only real (floating-point) operands. The result is an approximation due to rounding of significant digits.</a:t>
            </a:r>
          </a:p>
        </p:txBody>
      </p:sp>
      <p:sp>
        <p:nvSpPr>
          <p:cNvPr id="16" name="TextBox 16"/>
          <p:cNvSpPr txBox="1"/>
          <p:nvPr/>
        </p:nvSpPr>
        <p:spPr>
          <a:xfrm>
            <a:off x="1428155" y="4927252"/>
            <a:ext cx="8687991" cy="549028"/>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Example: 6.0 / 7.0 = 0.857143</a:t>
            </a:r>
          </a:p>
        </p:txBody>
      </p:sp>
      <p:sp>
        <p:nvSpPr>
          <p:cNvPr id="17" name="TextBox 17"/>
          <p:cNvSpPr txBox="1"/>
          <p:nvPr/>
        </p:nvSpPr>
        <p:spPr>
          <a:xfrm>
            <a:off x="1428155" y="5570190"/>
            <a:ext cx="8687991" cy="510928"/>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The % operator cannot be used with real operands.</a:t>
            </a:r>
          </a:p>
        </p:txBody>
      </p:sp>
      <p:grpSp>
        <p:nvGrpSpPr>
          <p:cNvPr id="18" name="Group 18"/>
          <p:cNvGrpSpPr/>
          <p:nvPr/>
        </p:nvGrpSpPr>
        <p:grpSpPr>
          <a:xfrm>
            <a:off x="973188" y="6667202"/>
            <a:ext cx="9483626" cy="2749600"/>
            <a:chOff x="0" y="0"/>
            <a:chExt cx="12644835" cy="3666133"/>
          </a:xfrm>
        </p:grpSpPr>
        <p:sp>
          <p:nvSpPr>
            <p:cNvPr id="19" name="Freeform 19"/>
            <p:cNvSpPr/>
            <p:nvPr/>
          </p:nvSpPr>
          <p:spPr>
            <a:xfrm>
              <a:off x="25400" y="25400"/>
              <a:ext cx="12593955" cy="3615309"/>
            </a:xfrm>
            <a:custGeom>
              <a:avLst/>
              <a:gdLst/>
              <a:ahLst/>
              <a:cxnLst/>
              <a:rect l="l" t="t" r="r" b="b"/>
              <a:pathLst>
                <a:path w="12593955" h="3615309">
                  <a:moveTo>
                    <a:pt x="0" y="243840"/>
                  </a:moveTo>
                  <a:cubicBezTo>
                    <a:pt x="0" y="109220"/>
                    <a:pt x="110236" y="0"/>
                    <a:pt x="246253" y="0"/>
                  </a:cubicBezTo>
                  <a:lnTo>
                    <a:pt x="12347702" y="0"/>
                  </a:lnTo>
                  <a:cubicBezTo>
                    <a:pt x="12483719" y="0"/>
                    <a:pt x="12593955" y="109220"/>
                    <a:pt x="12593955" y="243840"/>
                  </a:cubicBezTo>
                  <a:lnTo>
                    <a:pt x="12593955" y="3371469"/>
                  </a:lnTo>
                  <a:cubicBezTo>
                    <a:pt x="12593955" y="3506089"/>
                    <a:pt x="12483719" y="3615309"/>
                    <a:pt x="12347702" y="3615309"/>
                  </a:cubicBezTo>
                  <a:lnTo>
                    <a:pt x="246253" y="3615309"/>
                  </a:lnTo>
                  <a:cubicBezTo>
                    <a:pt x="110236" y="3615309"/>
                    <a:pt x="0" y="3506089"/>
                    <a:pt x="0" y="3371469"/>
                  </a:cubicBezTo>
                  <a:close/>
                </a:path>
              </a:pathLst>
            </a:custGeom>
            <a:solidFill>
              <a:srgbClr val="FAF9F5"/>
            </a:solidFill>
          </p:spPr>
        </p:sp>
        <p:sp>
          <p:nvSpPr>
            <p:cNvPr id="20" name="Freeform 20"/>
            <p:cNvSpPr/>
            <p:nvPr/>
          </p:nvSpPr>
          <p:spPr>
            <a:xfrm>
              <a:off x="0" y="0"/>
              <a:ext cx="12644755" cy="3666109"/>
            </a:xfrm>
            <a:custGeom>
              <a:avLst/>
              <a:gdLst/>
              <a:ahLst/>
              <a:cxnLst/>
              <a:rect l="l" t="t" r="r" b="b"/>
              <a:pathLst>
                <a:path w="12644755" h="3666109">
                  <a:moveTo>
                    <a:pt x="0" y="269240"/>
                  </a:moveTo>
                  <a:cubicBezTo>
                    <a:pt x="0" y="120269"/>
                    <a:pt x="121920" y="0"/>
                    <a:pt x="271653" y="0"/>
                  </a:cubicBezTo>
                  <a:lnTo>
                    <a:pt x="12373102" y="0"/>
                  </a:lnTo>
                  <a:lnTo>
                    <a:pt x="12373102" y="25400"/>
                  </a:lnTo>
                  <a:lnTo>
                    <a:pt x="12373102" y="0"/>
                  </a:lnTo>
                  <a:cubicBezTo>
                    <a:pt x="12522962" y="0"/>
                    <a:pt x="12644755" y="120269"/>
                    <a:pt x="12644755" y="269240"/>
                  </a:cubicBezTo>
                  <a:lnTo>
                    <a:pt x="12619355" y="269240"/>
                  </a:lnTo>
                  <a:lnTo>
                    <a:pt x="12644755" y="269240"/>
                  </a:lnTo>
                  <a:lnTo>
                    <a:pt x="12644755" y="3396869"/>
                  </a:lnTo>
                  <a:lnTo>
                    <a:pt x="12619355" y="3396869"/>
                  </a:lnTo>
                  <a:lnTo>
                    <a:pt x="12644755" y="3396869"/>
                  </a:lnTo>
                  <a:cubicBezTo>
                    <a:pt x="12644755" y="3545840"/>
                    <a:pt x="12522835" y="3666109"/>
                    <a:pt x="12373102" y="3666109"/>
                  </a:cubicBezTo>
                  <a:lnTo>
                    <a:pt x="12373102" y="3640709"/>
                  </a:lnTo>
                  <a:lnTo>
                    <a:pt x="12373102" y="3666109"/>
                  </a:lnTo>
                  <a:lnTo>
                    <a:pt x="271653" y="3666109"/>
                  </a:lnTo>
                  <a:lnTo>
                    <a:pt x="271653" y="3640709"/>
                  </a:lnTo>
                  <a:lnTo>
                    <a:pt x="271653" y="3666109"/>
                  </a:lnTo>
                  <a:cubicBezTo>
                    <a:pt x="121920" y="3666109"/>
                    <a:pt x="0" y="3545840"/>
                    <a:pt x="0" y="3396869"/>
                  </a:cubicBezTo>
                  <a:lnTo>
                    <a:pt x="0" y="269240"/>
                  </a:lnTo>
                  <a:lnTo>
                    <a:pt x="25400" y="269240"/>
                  </a:lnTo>
                  <a:lnTo>
                    <a:pt x="0" y="269240"/>
                  </a:lnTo>
                  <a:moveTo>
                    <a:pt x="50800" y="269240"/>
                  </a:moveTo>
                  <a:lnTo>
                    <a:pt x="50800" y="3396869"/>
                  </a:lnTo>
                  <a:lnTo>
                    <a:pt x="25400" y="3396869"/>
                  </a:lnTo>
                  <a:lnTo>
                    <a:pt x="50800" y="3396869"/>
                  </a:lnTo>
                  <a:cubicBezTo>
                    <a:pt x="50800" y="3517265"/>
                    <a:pt x="149479" y="3615309"/>
                    <a:pt x="271653" y="3615309"/>
                  </a:cubicBezTo>
                  <a:lnTo>
                    <a:pt x="12373102" y="3615309"/>
                  </a:lnTo>
                  <a:cubicBezTo>
                    <a:pt x="12495276" y="3615309"/>
                    <a:pt x="12593955" y="3517265"/>
                    <a:pt x="12593955" y="3396869"/>
                  </a:cubicBezTo>
                  <a:lnTo>
                    <a:pt x="12593955" y="269240"/>
                  </a:lnTo>
                  <a:cubicBezTo>
                    <a:pt x="12593955" y="148844"/>
                    <a:pt x="12495276" y="50800"/>
                    <a:pt x="12373102" y="50800"/>
                  </a:cubicBezTo>
                  <a:lnTo>
                    <a:pt x="271653" y="50800"/>
                  </a:lnTo>
                  <a:lnTo>
                    <a:pt x="271653" y="25400"/>
                  </a:lnTo>
                  <a:lnTo>
                    <a:pt x="271653" y="50800"/>
                  </a:lnTo>
                  <a:cubicBezTo>
                    <a:pt x="149479" y="50800"/>
                    <a:pt x="50800" y="148844"/>
                    <a:pt x="50800" y="269240"/>
                  </a:cubicBezTo>
                  <a:close/>
                </a:path>
              </a:pathLst>
            </a:custGeom>
            <a:solidFill>
              <a:srgbClr val="C3643D"/>
            </a:solidFill>
          </p:spPr>
        </p:sp>
      </p:grpSp>
      <p:grpSp>
        <p:nvGrpSpPr>
          <p:cNvPr id="21" name="Group 21"/>
          <p:cNvGrpSpPr/>
          <p:nvPr/>
        </p:nvGrpSpPr>
        <p:grpSpPr>
          <a:xfrm>
            <a:off x="954138" y="6686252"/>
            <a:ext cx="152400" cy="2711500"/>
            <a:chOff x="0" y="0"/>
            <a:chExt cx="203200" cy="3615333"/>
          </a:xfrm>
        </p:grpSpPr>
        <p:sp>
          <p:nvSpPr>
            <p:cNvPr id="22" name="Freeform 22"/>
            <p:cNvSpPr/>
            <p:nvPr/>
          </p:nvSpPr>
          <p:spPr>
            <a:xfrm>
              <a:off x="0" y="0"/>
              <a:ext cx="203200" cy="3615309"/>
            </a:xfrm>
            <a:custGeom>
              <a:avLst/>
              <a:gdLst/>
              <a:ahLst/>
              <a:cxnLst/>
              <a:rect l="l" t="t" r="r" b="b"/>
              <a:pathLst>
                <a:path w="203200" h="3615309">
                  <a:moveTo>
                    <a:pt x="0" y="101600"/>
                  </a:moveTo>
                  <a:cubicBezTo>
                    <a:pt x="0" y="45466"/>
                    <a:pt x="45466" y="0"/>
                    <a:pt x="101600" y="0"/>
                  </a:cubicBezTo>
                  <a:cubicBezTo>
                    <a:pt x="157734" y="0"/>
                    <a:pt x="203200" y="45466"/>
                    <a:pt x="203200" y="101600"/>
                  </a:cubicBezTo>
                  <a:lnTo>
                    <a:pt x="203200" y="3513709"/>
                  </a:lnTo>
                  <a:cubicBezTo>
                    <a:pt x="203200" y="3569843"/>
                    <a:pt x="157734" y="3615309"/>
                    <a:pt x="101600" y="3615309"/>
                  </a:cubicBezTo>
                  <a:cubicBezTo>
                    <a:pt x="45466" y="3615309"/>
                    <a:pt x="0" y="3569843"/>
                    <a:pt x="0" y="3513709"/>
                  </a:cubicBezTo>
                  <a:close/>
                </a:path>
              </a:pathLst>
            </a:custGeom>
            <a:solidFill>
              <a:srgbClr val="C3643D"/>
            </a:solidFill>
          </p:spPr>
        </p:sp>
      </p:grpSp>
      <p:sp>
        <p:nvSpPr>
          <p:cNvPr id="23" name="TextBox 23"/>
          <p:cNvSpPr txBox="1"/>
          <p:nvPr/>
        </p:nvSpPr>
        <p:spPr>
          <a:xfrm>
            <a:off x="1428155" y="6969770"/>
            <a:ext cx="3860304" cy="481012"/>
          </a:xfrm>
          <a:prstGeom prst="rect">
            <a:avLst/>
          </a:prstGeom>
        </p:spPr>
        <p:txBody>
          <a:bodyPr lIns="0" tIns="0" rIns="0" bIns="0" rtlCol="0" anchor="t">
            <a:spAutoFit/>
          </a:bodyPr>
          <a:lstStyle/>
          <a:p>
            <a:pPr algn="l">
              <a:lnSpc>
                <a:spcPts val="3437"/>
              </a:lnSpc>
            </a:pPr>
            <a:r>
              <a:rPr lang="en-US" sz="2750">
                <a:solidFill>
                  <a:srgbClr val="384653"/>
                </a:solidFill>
                <a:latin typeface="Arimo"/>
                <a:ea typeface="Arimo"/>
                <a:cs typeface="Arimo"/>
                <a:sym typeface="Arimo"/>
              </a:rPr>
              <a:t>Mixed-Mode Arithmetic</a:t>
            </a:r>
          </a:p>
        </p:txBody>
      </p:sp>
      <p:sp>
        <p:nvSpPr>
          <p:cNvPr id="24" name="TextBox 24"/>
          <p:cNvSpPr txBox="1"/>
          <p:nvPr/>
        </p:nvSpPr>
        <p:spPr>
          <a:xfrm>
            <a:off x="1428155" y="7544692"/>
            <a:ext cx="8687991" cy="926604"/>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Involves one real and one integer operand. The operation performed is always a real operation, and the result is a real number.</a:t>
            </a:r>
          </a:p>
        </p:txBody>
      </p:sp>
      <p:sp>
        <p:nvSpPr>
          <p:cNvPr id="25" name="TextBox 25"/>
          <p:cNvSpPr txBox="1"/>
          <p:nvPr/>
        </p:nvSpPr>
        <p:spPr>
          <a:xfrm>
            <a:off x="1428155" y="8527108"/>
            <a:ext cx="8687991" cy="549028"/>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Example: 15 / 10.0 = 1.5 (vs. 15 / 10 =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02791" y="652165"/>
            <a:ext cx="12582079" cy="863204"/>
          </a:xfrm>
          <a:prstGeom prst="rect">
            <a:avLst/>
          </a:prstGeom>
        </p:spPr>
        <p:txBody>
          <a:bodyPr lIns="0" tIns="0" rIns="0" bIns="0" rtlCol="0" anchor="t">
            <a:spAutoFit/>
          </a:bodyPr>
          <a:lstStyle/>
          <a:p>
            <a:pPr algn="l">
              <a:lnSpc>
                <a:spcPts val="6312"/>
              </a:lnSpc>
            </a:pPr>
            <a:r>
              <a:rPr lang="en-US" sz="5062">
                <a:solidFill>
                  <a:srgbClr val="2E3C4E"/>
                </a:solidFill>
                <a:latin typeface="Arimo"/>
                <a:ea typeface="Arimo"/>
                <a:cs typeface="Arimo"/>
                <a:sym typeface="Arimo"/>
              </a:rPr>
              <a:t>Relational Operators: Making Comparisons</a:t>
            </a:r>
          </a:p>
        </p:txBody>
      </p:sp>
      <p:sp>
        <p:nvSpPr>
          <p:cNvPr id="7" name="TextBox 7"/>
          <p:cNvSpPr txBox="1"/>
          <p:nvPr/>
        </p:nvSpPr>
        <p:spPr>
          <a:xfrm>
            <a:off x="902791" y="1955006"/>
            <a:ext cx="16482418"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Relational operators compare two quantities, forming a relational expression that yields a value of </a:t>
            </a:r>
            <a:r>
              <a:rPr lang="en-US" sz="2000" b="1">
                <a:solidFill>
                  <a:srgbClr val="384653"/>
                </a:solidFill>
                <a:latin typeface="Roboto Bold"/>
                <a:ea typeface="Roboto Bold"/>
                <a:cs typeface="Roboto Bold"/>
                <a:sym typeface="Roboto Bold"/>
              </a:rPr>
              <a:t>one (true)</a:t>
            </a:r>
            <a:r>
              <a:rPr lang="en-US" sz="2000">
                <a:solidFill>
                  <a:srgbClr val="384653"/>
                </a:solidFill>
                <a:latin typeface="Roboto"/>
                <a:ea typeface="Roboto"/>
                <a:cs typeface="Roboto"/>
                <a:sym typeface="Roboto"/>
              </a:rPr>
              <a:t> or </a:t>
            </a:r>
            <a:r>
              <a:rPr lang="en-US" sz="2000" b="1">
                <a:solidFill>
                  <a:srgbClr val="384653"/>
                </a:solidFill>
                <a:latin typeface="Roboto Bold"/>
                <a:ea typeface="Roboto Bold"/>
                <a:cs typeface="Roboto Bold"/>
                <a:sym typeface="Roboto Bold"/>
              </a:rPr>
              <a:t>zero (false)</a:t>
            </a:r>
            <a:r>
              <a:rPr lang="en-US" sz="2000">
                <a:solidFill>
                  <a:srgbClr val="384653"/>
                </a:solidFill>
                <a:latin typeface="Roboto"/>
                <a:ea typeface="Roboto"/>
                <a:cs typeface="Roboto"/>
                <a:sym typeface="Roboto"/>
              </a:rPr>
              <a:t>.</a:t>
            </a:r>
          </a:p>
        </p:txBody>
      </p:sp>
      <p:grpSp>
        <p:nvGrpSpPr>
          <p:cNvPr id="8" name="Group 8"/>
          <p:cNvGrpSpPr/>
          <p:nvPr/>
        </p:nvGrpSpPr>
        <p:grpSpPr>
          <a:xfrm>
            <a:off x="898029" y="2993677"/>
            <a:ext cx="6224885" cy="5810101"/>
            <a:chOff x="0" y="0"/>
            <a:chExt cx="8299847" cy="7746802"/>
          </a:xfrm>
        </p:grpSpPr>
        <p:sp>
          <p:nvSpPr>
            <p:cNvPr id="9" name="Freeform 9"/>
            <p:cNvSpPr/>
            <p:nvPr/>
          </p:nvSpPr>
          <p:spPr>
            <a:xfrm>
              <a:off x="0" y="0"/>
              <a:ext cx="8299831" cy="7746873"/>
            </a:xfrm>
            <a:custGeom>
              <a:avLst/>
              <a:gdLst/>
              <a:ahLst/>
              <a:cxnLst/>
              <a:rect l="l" t="t" r="r" b="b"/>
              <a:pathLst>
                <a:path w="8299831" h="7746873">
                  <a:moveTo>
                    <a:pt x="0" y="150876"/>
                  </a:moveTo>
                  <a:cubicBezTo>
                    <a:pt x="0" y="67564"/>
                    <a:pt x="67564" y="0"/>
                    <a:pt x="150876" y="0"/>
                  </a:cubicBezTo>
                  <a:lnTo>
                    <a:pt x="8148955" y="0"/>
                  </a:lnTo>
                  <a:lnTo>
                    <a:pt x="8148955" y="6350"/>
                  </a:lnTo>
                  <a:lnTo>
                    <a:pt x="8148955" y="0"/>
                  </a:lnTo>
                  <a:cubicBezTo>
                    <a:pt x="8232267" y="0"/>
                    <a:pt x="8299831" y="67564"/>
                    <a:pt x="8299831" y="150876"/>
                  </a:cubicBezTo>
                  <a:lnTo>
                    <a:pt x="8293481" y="150876"/>
                  </a:lnTo>
                  <a:lnTo>
                    <a:pt x="8299831" y="150876"/>
                  </a:lnTo>
                  <a:lnTo>
                    <a:pt x="8299831" y="7595997"/>
                  </a:lnTo>
                  <a:lnTo>
                    <a:pt x="8293481" y="7595997"/>
                  </a:lnTo>
                  <a:lnTo>
                    <a:pt x="8299831" y="7595997"/>
                  </a:lnTo>
                  <a:cubicBezTo>
                    <a:pt x="8299831" y="7679309"/>
                    <a:pt x="8232267" y="7746873"/>
                    <a:pt x="8148955" y="7746873"/>
                  </a:cubicBezTo>
                  <a:lnTo>
                    <a:pt x="8148955" y="7740523"/>
                  </a:lnTo>
                  <a:lnTo>
                    <a:pt x="8148955" y="7746873"/>
                  </a:lnTo>
                  <a:lnTo>
                    <a:pt x="150876" y="7746873"/>
                  </a:lnTo>
                  <a:lnTo>
                    <a:pt x="150876" y="7740523"/>
                  </a:lnTo>
                  <a:lnTo>
                    <a:pt x="150876" y="7746873"/>
                  </a:lnTo>
                  <a:cubicBezTo>
                    <a:pt x="67564" y="7746746"/>
                    <a:pt x="0" y="7679309"/>
                    <a:pt x="0" y="7595997"/>
                  </a:cubicBezTo>
                  <a:lnTo>
                    <a:pt x="0" y="150876"/>
                  </a:lnTo>
                  <a:lnTo>
                    <a:pt x="6350" y="150876"/>
                  </a:lnTo>
                  <a:lnTo>
                    <a:pt x="0" y="150876"/>
                  </a:lnTo>
                  <a:moveTo>
                    <a:pt x="12700" y="150876"/>
                  </a:moveTo>
                  <a:lnTo>
                    <a:pt x="12700" y="7595997"/>
                  </a:lnTo>
                  <a:lnTo>
                    <a:pt x="6350" y="7595997"/>
                  </a:lnTo>
                  <a:lnTo>
                    <a:pt x="12700" y="7595997"/>
                  </a:lnTo>
                  <a:cubicBezTo>
                    <a:pt x="12700" y="7672324"/>
                    <a:pt x="74549" y="7734173"/>
                    <a:pt x="150876" y="7734173"/>
                  </a:cubicBezTo>
                  <a:lnTo>
                    <a:pt x="8148955" y="7734173"/>
                  </a:lnTo>
                  <a:cubicBezTo>
                    <a:pt x="8225282" y="7734173"/>
                    <a:pt x="8287131" y="7672324"/>
                    <a:pt x="8287131" y="7595997"/>
                  </a:cubicBezTo>
                  <a:lnTo>
                    <a:pt x="8287131" y="150876"/>
                  </a:lnTo>
                  <a:cubicBezTo>
                    <a:pt x="8287131" y="74549"/>
                    <a:pt x="8225282" y="12700"/>
                    <a:pt x="8148955" y="12700"/>
                  </a:cubicBezTo>
                  <a:lnTo>
                    <a:pt x="150876" y="12700"/>
                  </a:lnTo>
                  <a:lnTo>
                    <a:pt x="150876" y="6350"/>
                  </a:lnTo>
                  <a:lnTo>
                    <a:pt x="150876" y="12700"/>
                  </a:lnTo>
                  <a:cubicBezTo>
                    <a:pt x="74549" y="12700"/>
                    <a:pt x="12700" y="74549"/>
                    <a:pt x="12700" y="150876"/>
                  </a:cubicBezTo>
                  <a:close/>
                </a:path>
              </a:pathLst>
            </a:custGeom>
            <a:solidFill>
              <a:srgbClr val="000000">
                <a:alpha val="392"/>
              </a:srgbClr>
            </a:solidFill>
          </p:spPr>
        </p:sp>
      </p:grpSp>
      <p:grpSp>
        <p:nvGrpSpPr>
          <p:cNvPr id="10" name="Group 10"/>
          <p:cNvGrpSpPr/>
          <p:nvPr/>
        </p:nvGrpSpPr>
        <p:grpSpPr>
          <a:xfrm>
            <a:off x="912316" y="3007965"/>
            <a:ext cx="6196310" cy="715416"/>
            <a:chOff x="0" y="0"/>
            <a:chExt cx="8261747" cy="953888"/>
          </a:xfrm>
        </p:grpSpPr>
        <p:sp>
          <p:nvSpPr>
            <p:cNvPr id="11" name="Freeform 11"/>
            <p:cNvSpPr/>
            <p:nvPr/>
          </p:nvSpPr>
          <p:spPr>
            <a:xfrm>
              <a:off x="0" y="0"/>
              <a:ext cx="8261731" cy="953897"/>
            </a:xfrm>
            <a:custGeom>
              <a:avLst/>
              <a:gdLst/>
              <a:ahLst/>
              <a:cxnLst/>
              <a:rect l="l" t="t" r="r" b="b"/>
              <a:pathLst>
                <a:path w="8261731" h="953897">
                  <a:moveTo>
                    <a:pt x="0" y="0"/>
                  </a:moveTo>
                  <a:lnTo>
                    <a:pt x="8261731" y="0"/>
                  </a:lnTo>
                  <a:lnTo>
                    <a:pt x="8261731" y="953897"/>
                  </a:lnTo>
                  <a:lnTo>
                    <a:pt x="0" y="953897"/>
                  </a:lnTo>
                  <a:close/>
                </a:path>
              </a:pathLst>
            </a:custGeom>
            <a:solidFill>
              <a:srgbClr val="FFFFFF">
                <a:alpha val="0"/>
              </a:srgbClr>
            </a:solidFill>
          </p:spPr>
        </p:sp>
      </p:grpSp>
      <p:sp>
        <p:nvSpPr>
          <p:cNvPr id="12" name="TextBox 12"/>
          <p:cNvSpPr txBox="1"/>
          <p:nvPr/>
        </p:nvSpPr>
        <p:spPr>
          <a:xfrm>
            <a:off x="1170235" y="3096071"/>
            <a:ext cx="2577554" cy="463004"/>
          </a:xfrm>
          <a:prstGeom prst="rect">
            <a:avLst/>
          </a:prstGeom>
        </p:spPr>
        <p:txBody>
          <a:bodyPr lIns="0" tIns="0" rIns="0" bIns="0" rtlCol="0" anchor="t">
            <a:spAutoFit/>
          </a:bodyPr>
          <a:lstStyle/>
          <a:p>
            <a:pPr algn="l">
              <a:lnSpc>
                <a:spcPts val="3000"/>
              </a:lnSpc>
            </a:pPr>
            <a:r>
              <a:rPr lang="en-US" sz="2000" b="1">
                <a:solidFill>
                  <a:srgbClr val="384653"/>
                </a:solidFill>
                <a:latin typeface="Roboto Bold"/>
                <a:ea typeface="Roboto Bold"/>
                <a:cs typeface="Roboto Bold"/>
                <a:sym typeface="Roboto Bold"/>
              </a:rPr>
              <a:t>Operator</a:t>
            </a:r>
          </a:p>
        </p:txBody>
      </p:sp>
      <p:sp>
        <p:nvSpPr>
          <p:cNvPr id="13" name="TextBox 13"/>
          <p:cNvSpPr txBox="1"/>
          <p:nvPr/>
        </p:nvSpPr>
        <p:spPr>
          <a:xfrm>
            <a:off x="4273154" y="3096071"/>
            <a:ext cx="2577554" cy="463004"/>
          </a:xfrm>
          <a:prstGeom prst="rect">
            <a:avLst/>
          </a:prstGeom>
        </p:spPr>
        <p:txBody>
          <a:bodyPr lIns="0" tIns="0" rIns="0" bIns="0" rtlCol="0" anchor="t">
            <a:spAutoFit/>
          </a:bodyPr>
          <a:lstStyle/>
          <a:p>
            <a:pPr algn="l">
              <a:lnSpc>
                <a:spcPts val="3000"/>
              </a:lnSpc>
            </a:pPr>
            <a:r>
              <a:rPr lang="en-US" sz="2000" b="1">
                <a:solidFill>
                  <a:srgbClr val="384653"/>
                </a:solidFill>
                <a:latin typeface="Roboto Bold"/>
                <a:ea typeface="Roboto Bold"/>
                <a:cs typeface="Roboto Bold"/>
                <a:sym typeface="Roboto Bold"/>
              </a:rPr>
              <a:t>Meaning</a:t>
            </a:r>
          </a:p>
        </p:txBody>
      </p:sp>
      <p:grpSp>
        <p:nvGrpSpPr>
          <p:cNvPr id="14" name="Group 14"/>
          <p:cNvGrpSpPr/>
          <p:nvPr/>
        </p:nvGrpSpPr>
        <p:grpSpPr>
          <a:xfrm>
            <a:off x="912316" y="3723382"/>
            <a:ext cx="6196310" cy="715416"/>
            <a:chOff x="0" y="0"/>
            <a:chExt cx="8261747" cy="953888"/>
          </a:xfrm>
        </p:grpSpPr>
        <p:sp>
          <p:nvSpPr>
            <p:cNvPr id="15" name="Freeform 15"/>
            <p:cNvSpPr/>
            <p:nvPr/>
          </p:nvSpPr>
          <p:spPr>
            <a:xfrm>
              <a:off x="0" y="0"/>
              <a:ext cx="8261731" cy="953897"/>
            </a:xfrm>
            <a:custGeom>
              <a:avLst/>
              <a:gdLst/>
              <a:ahLst/>
              <a:cxnLst/>
              <a:rect l="l" t="t" r="r" b="b"/>
              <a:pathLst>
                <a:path w="8261731" h="953897">
                  <a:moveTo>
                    <a:pt x="0" y="0"/>
                  </a:moveTo>
                  <a:lnTo>
                    <a:pt x="8261731" y="0"/>
                  </a:lnTo>
                  <a:lnTo>
                    <a:pt x="8261731" y="953897"/>
                  </a:lnTo>
                  <a:lnTo>
                    <a:pt x="0" y="953897"/>
                  </a:lnTo>
                  <a:close/>
                </a:path>
              </a:pathLst>
            </a:custGeom>
            <a:solidFill>
              <a:srgbClr val="000000">
                <a:alpha val="0"/>
              </a:srgbClr>
            </a:solidFill>
          </p:spPr>
        </p:sp>
      </p:grpSp>
      <p:sp>
        <p:nvSpPr>
          <p:cNvPr id="16" name="TextBox 16"/>
          <p:cNvSpPr txBox="1"/>
          <p:nvPr/>
        </p:nvSpPr>
        <p:spPr>
          <a:xfrm>
            <a:off x="1170235" y="3811489"/>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&lt;</a:t>
            </a:r>
          </a:p>
        </p:txBody>
      </p:sp>
      <p:sp>
        <p:nvSpPr>
          <p:cNvPr id="17" name="TextBox 17"/>
          <p:cNvSpPr txBox="1"/>
          <p:nvPr/>
        </p:nvSpPr>
        <p:spPr>
          <a:xfrm>
            <a:off x="4273154" y="3811489"/>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is less than</a:t>
            </a:r>
          </a:p>
        </p:txBody>
      </p:sp>
      <p:grpSp>
        <p:nvGrpSpPr>
          <p:cNvPr id="18" name="Group 18"/>
          <p:cNvGrpSpPr/>
          <p:nvPr/>
        </p:nvGrpSpPr>
        <p:grpSpPr>
          <a:xfrm>
            <a:off x="912316" y="4438799"/>
            <a:ext cx="6196310" cy="1102221"/>
            <a:chOff x="0" y="0"/>
            <a:chExt cx="8261747" cy="1469628"/>
          </a:xfrm>
        </p:grpSpPr>
        <p:sp>
          <p:nvSpPr>
            <p:cNvPr id="19" name="Freeform 19"/>
            <p:cNvSpPr/>
            <p:nvPr/>
          </p:nvSpPr>
          <p:spPr>
            <a:xfrm>
              <a:off x="0" y="0"/>
              <a:ext cx="8261731" cy="1469644"/>
            </a:xfrm>
            <a:custGeom>
              <a:avLst/>
              <a:gdLst/>
              <a:ahLst/>
              <a:cxnLst/>
              <a:rect l="l" t="t" r="r" b="b"/>
              <a:pathLst>
                <a:path w="8261731" h="1469644">
                  <a:moveTo>
                    <a:pt x="0" y="0"/>
                  </a:moveTo>
                  <a:lnTo>
                    <a:pt x="8261731" y="0"/>
                  </a:lnTo>
                  <a:lnTo>
                    <a:pt x="8261731" y="1469644"/>
                  </a:lnTo>
                  <a:lnTo>
                    <a:pt x="0" y="1469644"/>
                  </a:lnTo>
                  <a:close/>
                </a:path>
              </a:pathLst>
            </a:custGeom>
            <a:solidFill>
              <a:srgbClr val="FFFFFF">
                <a:alpha val="0"/>
              </a:srgbClr>
            </a:solidFill>
          </p:spPr>
        </p:sp>
      </p:grpSp>
      <p:sp>
        <p:nvSpPr>
          <p:cNvPr id="20" name="TextBox 20"/>
          <p:cNvSpPr txBox="1"/>
          <p:nvPr/>
        </p:nvSpPr>
        <p:spPr>
          <a:xfrm>
            <a:off x="1170235" y="4526905"/>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&lt;=</a:t>
            </a:r>
          </a:p>
        </p:txBody>
      </p:sp>
      <p:sp>
        <p:nvSpPr>
          <p:cNvPr id="21" name="TextBox 21"/>
          <p:cNvSpPr txBox="1"/>
          <p:nvPr/>
        </p:nvSpPr>
        <p:spPr>
          <a:xfrm>
            <a:off x="4273154" y="4526905"/>
            <a:ext cx="2577554" cy="849809"/>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is less than or equal to</a:t>
            </a:r>
          </a:p>
        </p:txBody>
      </p:sp>
      <p:grpSp>
        <p:nvGrpSpPr>
          <p:cNvPr id="22" name="Group 22"/>
          <p:cNvGrpSpPr/>
          <p:nvPr/>
        </p:nvGrpSpPr>
        <p:grpSpPr>
          <a:xfrm>
            <a:off x="912316" y="5541020"/>
            <a:ext cx="6196310" cy="715416"/>
            <a:chOff x="0" y="0"/>
            <a:chExt cx="8261747" cy="953888"/>
          </a:xfrm>
        </p:grpSpPr>
        <p:sp>
          <p:nvSpPr>
            <p:cNvPr id="23" name="Freeform 23"/>
            <p:cNvSpPr/>
            <p:nvPr/>
          </p:nvSpPr>
          <p:spPr>
            <a:xfrm>
              <a:off x="0" y="0"/>
              <a:ext cx="8261731" cy="953897"/>
            </a:xfrm>
            <a:custGeom>
              <a:avLst/>
              <a:gdLst/>
              <a:ahLst/>
              <a:cxnLst/>
              <a:rect l="l" t="t" r="r" b="b"/>
              <a:pathLst>
                <a:path w="8261731" h="953897">
                  <a:moveTo>
                    <a:pt x="0" y="0"/>
                  </a:moveTo>
                  <a:lnTo>
                    <a:pt x="8261731" y="0"/>
                  </a:lnTo>
                  <a:lnTo>
                    <a:pt x="8261731" y="953897"/>
                  </a:lnTo>
                  <a:lnTo>
                    <a:pt x="0" y="953897"/>
                  </a:lnTo>
                  <a:close/>
                </a:path>
              </a:pathLst>
            </a:custGeom>
            <a:solidFill>
              <a:srgbClr val="000000">
                <a:alpha val="0"/>
              </a:srgbClr>
            </a:solidFill>
          </p:spPr>
        </p:sp>
      </p:grpSp>
      <p:sp>
        <p:nvSpPr>
          <p:cNvPr id="24" name="TextBox 24"/>
          <p:cNvSpPr txBox="1"/>
          <p:nvPr/>
        </p:nvSpPr>
        <p:spPr>
          <a:xfrm>
            <a:off x="1170235" y="5629126"/>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&gt;</a:t>
            </a:r>
          </a:p>
        </p:txBody>
      </p:sp>
      <p:sp>
        <p:nvSpPr>
          <p:cNvPr id="25" name="TextBox 25"/>
          <p:cNvSpPr txBox="1"/>
          <p:nvPr/>
        </p:nvSpPr>
        <p:spPr>
          <a:xfrm>
            <a:off x="4273154" y="5629126"/>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is greater than</a:t>
            </a:r>
          </a:p>
        </p:txBody>
      </p:sp>
      <p:grpSp>
        <p:nvGrpSpPr>
          <p:cNvPr id="26" name="Group 26"/>
          <p:cNvGrpSpPr/>
          <p:nvPr/>
        </p:nvGrpSpPr>
        <p:grpSpPr>
          <a:xfrm>
            <a:off x="912316" y="6256436"/>
            <a:ext cx="6196310" cy="1102221"/>
            <a:chOff x="0" y="0"/>
            <a:chExt cx="8261747" cy="1469628"/>
          </a:xfrm>
        </p:grpSpPr>
        <p:sp>
          <p:nvSpPr>
            <p:cNvPr id="27" name="Freeform 27"/>
            <p:cNvSpPr/>
            <p:nvPr/>
          </p:nvSpPr>
          <p:spPr>
            <a:xfrm>
              <a:off x="0" y="0"/>
              <a:ext cx="8261731" cy="1469644"/>
            </a:xfrm>
            <a:custGeom>
              <a:avLst/>
              <a:gdLst/>
              <a:ahLst/>
              <a:cxnLst/>
              <a:rect l="l" t="t" r="r" b="b"/>
              <a:pathLst>
                <a:path w="8261731" h="1469644">
                  <a:moveTo>
                    <a:pt x="0" y="0"/>
                  </a:moveTo>
                  <a:lnTo>
                    <a:pt x="8261731" y="0"/>
                  </a:lnTo>
                  <a:lnTo>
                    <a:pt x="8261731" y="1469644"/>
                  </a:lnTo>
                  <a:lnTo>
                    <a:pt x="0" y="1469644"/>
                  </a:lnTo>
                  <a:close/>
                </a:path>
              </a:pathLst>
            </a:custGeom>
            <a:solidFill>
              <a:srgbClr val="FFFFFF">
                <a:alpha val="0"/>
              </a:srgbClr>
            </a:solidFill>
          </p:spPr>
        </p:sp>
      </p:grpSp>
      <p:sp>
        <p:nvSpPr>
          <p:cNvPr id="28" name="TextBox 28"/>
          <p:cNvSpPr txBox="1"/>
          <p:nvPr/>
        </p:nvSpPr>
        <p:spPr>
          <a:xfrm>
            <a:off x="1170235" y="6344542"/>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&gt;=</a:t>
            </a:r>
          </a:p>
        </p:txBody>
      </p:sp>
      <p:sp>
        <p:nvSpPr>
          <p:cNvPr id="29" name="TextBox 29"/>
          <p:cNvSpPr txBox="1"/>
          <p:nvPr/>
        </p:nvSpPr>
        <p:spPr>
          <a:xfrm>
            <a:off x="4273154" y="6344542"/>
            <a:ext cx="2577554" cy="849809"/>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is greater than or equal to</a:t>
            </a:r>
          </a:p>
        </p:txBody>
      </p:sp>
      <p:grpSp>
        <p:nvGrpSpPr>
          <p:cNvPr id="30" name="Group 30"/>
          <p:cNvGrpSpPr/>
          <p:nvPr/>
        </p:nvGrpSpPr>
        <p:grpSpPr>
          <a:xfrm>
            <a:off x="912316" y="7358658"/>
            <a:ext cx="6196310" cy="715416"/>
            <a:chOff x="0" y="0"/>
            <a:chExt cx="8261747" cy="953888"/>
          </a:xfrm>
        </p:grpSpPr>
        <p:sp>
          <p:nvSpPr>
            <p:cNvPr id="31" name="Freeform 31"/>
            <p:cNvSpPr/>
            <p:nvPr/>
          </p:nvSpPr>
          <p:spPr>
            <a:xfrm>
              <a:off x="0" y="0"/>
              <a:ext cx="8261731" cy="953897"/>
            </a:xfrm>
            <a:custGeom>
              <a:avLst/>
              <a:gdLst/>
              <a:ahLst/>
              <a:cxnLst/>
              <a:rect l="l" t="t" r="r" b="b"/>
              <a:pathLst>
                <a:path w="8261731" h="953897">
                  <a:moveTo>
                    <a:pt x="0" y="0"/>
                  </a:moveTo>
                  <a:lnTo>
                    <a:pt x="8261731" y="0"/>
                  </a:lnTo>
                  <a:lnTo>
                    <a:pt x="8261731" y="953897"/>
                  </a:lnTo>
                  <a:lnTo>
                    <a:pt x="0" y="953897"/>
                  </a:lnTo>
                  <a:close/>
                </a:path>
              </a:pathLst>
            </a:custGeom>
            <a:solidFill>
              <a:srgbClr val="000000">
                <a:alpha val="0"/>
              </a:srgbClr>
            </a:solidFill>
          </p:spPr>
        </p:sp>
      </p:grpSp>
      <p:sp>
        <p:nvSpPr>
          <p:cNvPr id="32" name="TextBox 32"/>
          <p:cNvSpPr txBox="1"/>
          <p:nvPr/>
        </p:nvSpPr>
        <p:spPr>
          <a:xfrm>
            <a:off x="1170235" y="7446764"/>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a:t>
            </a:r>
          </a:p>
        </p:txBody>
      </p:sp>
      <p:sp>
        <p:nvSpPr>
          <p:cNvPr id="33" name="TextBox 33"/>
          <p:cNvSpPr txBox="1"/>
          <p:nvPr/>
        </p:nvSpPr>
        <p:spPr>
          <a:xfrm>
            <a:off x="4273154" y="7446764"/>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is equal to</a:t>
            </a:r>
          </a:p>
        </p:txBody>
      </p:sp>
      <p:grpSp>
        <p:nvGrpSpPr>
          <p:cNvPr id="34" name="Group 34"/>
          <p:cNvGrpSpPr/>
          <p:nvPr/>
        </p:nvGrpSpPr>
        <p:grpSpPr>
          <a:xfrm>
            <a:off x="912316" y="8074075"/>
            <a:ext cx="6196310" cy="715416"/>
            <a:chOff x="0" y="0"/>
            <a:chExt cx="8261747" cy="953888"/>
          </a:xfrm>
        </p:grpSpPr>
        <p:sp>
          <p:nvSpPr>
            <p:cNvPr id="35" name="Freeform 35"/>
            <p:cNvSpPr/>
            <p:nvPr/>
          </p:nvSpPr>
          <p:spPr>
            <a:xfrm>
              <a:off x="0" y="0"/>
              <a:ext cx="8261731" cy="953897"/>
            </a:xfrm>
            <a:custGeom>
              <a:avLst/>
              <a:gdLst/>
              <a:ahLst/>
              <a:cxnLst/>
              <a:rect l="l" t="t" r="r" b="b"/>
              <a:pathLst>
                <a:path w="8261731" h="953897">
                  <a:moveTo>
                    <a:pt x="0" y="0"/>
                  </a:moveTo>
                  <a:lnTo>
                    <a:pt x="8261731" y="0"/>
                  </a:lnTo>
                  <a:lnTo>
                    <a:pt x="8261731" y="953897"/>
                  </a:lnTo>
                  <a:lnTo>
                    <a:pt x="0" y="953897"/>
                  </a:lnTo>
                  <a:close/>
                </a:path>
              </a:pathLst>
            </a:custGeom>
            <a:solidFill>
              <a:srgbClr val="FFFFFF">
                <a:alpha val="0"/>
              </a:srgbClr>
            </a:solidFill>
          </p:spPr>
        </p:sp>
      </p:grpSp>
      <p:sp>
        <p:nvSpPr>
          <p:cNvPr id="36" name="TextBox 36"/>
          <p:cNvSpPr txBox="1"/>
          <p:nvPr/>
        </p:nvSpPr>
        <p:spPr>
          <a:xfrm>
            <a:off x="1170235" y="8162181"/>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a:t>
            </a:r>
          </a:p>
        </p:txBody>
      </p:sp>
      <p:sp>
        <p:nvSpPr>
          <p:cNvPr id="37" name="TextBox 37"/>
          <p:cNvSpPr txBox="1"/>
          <p:nvPr/>
        </p:nvSpPr>
        <p:spPr>
          <a:xfrm>
            <a:off x="4273154" y="8162181"/>
            <a:ext cx="2577554" cy="46300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is not equal to</a:t>
            </a:r>
          </a:p>
        </p:txBody>
      </p:sp>
      <p:sp>
        <p:nvSpPr>
          <p:cNvPr id="38" name="TextBox 38"/>
          <p:cNvSpPr txBox="1"/>
          <p:nvPr/>
        </p:nvSpPr>
        <p:spPr>
          <a:xfrm>
            <a:off x="7756923" y="2937570"/>
            <a:ext cx="5003750" cy="431601"/>
          </a:xfrm>
          <a:prstGeom prst="rect">
            <a:avLst/>
          </a:prstGeom>
        </p:spPr>
        <p:txBody>
          <a:bodyPr lIns="0" tIns="0" rIns="0" bIns="0" rtlCol="0" anchor="t">
            <a:spAutoFit/>
          </a:bodyPr>
          <a:lstStyle/>
          <a:p>
            <a:pPr algn="l">
              <a:lnSpc>
                <a:spcPts val="3124"/>
              </a:lnSpc>
            </a:pPr>
            <a:r>
              <a:rPr lang="en-US" sz="2499">
                <a:solidFill>
                  <a:srgbClr val="2E3C4E"/>
                </a:solidFill>
                <a:latin typeface="Arimo"/>
                <a:ea typeface="Arimo"/>
                <a:cs typeface="Arimo"/>
                <a:sym typeface="Arimo"/>
              </a:rPr>
              <a:t>Relational Operator Complements</a:t>
            </a:r>
          </a:p>
        </p:txBody>
      </p:sp>
      <p:sp>
        <p:nvSpPr>
          <p:cNvPr id="39" name="TextBox 39"/>
          <p:cNvSpPr txBox="1"/>
          <p:nvPr/>
        </p:nvSpPr>
        <p:spPr>
          <a:xfrm>
            <a:off x="7756923" y="3550890"/>
            <a:ext cx="9637662" cy="859334"/>
          </a:xfrm>
          <a:prstGeom prst="rect">
            <a:avLst/>
          </a:prstGeom>
        </p:spPr>
        <p:txBody>
          <a:bodyPr lIns="0" tIns="0" rIns="0" bIns="0" rtlCol="0" anchor="t">
            <a:spAutoFit/>
          </a:bodyPr>
          <a:lstStyle/>
          <a:p>
            <a:pPr algn="l">
              <a:lnSpc>
                <a:spcPts val="3000"/>
              </a:lnSpc>
            </a:pPr>
            <a:r>
              <a:rPr lang="en-US" sz="2000">
                <a:solidFill>
                  <a:srgbClr val="384653"/>
                </a:solidFill>
                <a:latin typeface="Roboto"/>
                <a:ea typeface="Roboto"/>
                <a:cs typeface="Roboto"/>
                <a:sym typeface="Roboto"/>
              </a:rPr>
              <a:t>Each operator has a complement, which can simplify expressions involving the ! (not) operator.</a:t>
            </a:r>
          </a:p>
        </p:txBody>
      </p:sp>
      <p:grpSp>
        <p:nvGrpSpPr>
          <p:cNvPr id="40" name="Group 40"/>
          <p:cNvGrpSpPr/>
          <p:nvPr/>
        </p:nvGrpSpPr>
        <p:grpSpPr>
          <a:xfrm>
            <a:off x="7752160" y="4695676"/>
            <a:ext cx="9647187" cy="1852910"/>
            <a:chOff x="0" y="0"/>
            <a:chExt cx="12862917" cy="2470547"/>
          </a:xfrm>
        </p:grpSpPr>
        <p:sp>
          <p:nvSpPr>
            <p:cNvPr id="41" name="Freeform 41"/>
            <p:cNvSpPr/>
            <p:nvPr/>
          </p:nvSpPr>
          <p:spPr>
            <a:xfrm>
              <a:off x="6350" y="6350"/>
              <a:ext cx="12850114" cy="2457958"/>
            </a:xfrm>
            <a:custGeom>
              <a:avLst/>
              <a:gdLst/>
              <a:ahLst/>
              <a:cxnLst/>
              <a:rect l="l" t="t" r="r" b="b"/>
              <a:pathLst>
                <a:path w="12850114" h="2457958">
                  <a:moveTo>
                    <a:pt x="0" y="144526"/>
                  </a:moveTo>
                  <a:cubicBezTo>
                    <a:pt x="0" y="64643"/>
                    <a:pt x="64897" y="0"/>
                    <a:pt x="145034" y="0"/>
                  </a:cubicBezTo>
                  <a:lnTo>
                    <a:pt x="12705080" y="0"/>
                  </a:lnTo>
                  <a:cubicBezTo>
                    <a:pt x="12785217" y="0"/>
                    <a:pt x="12850114" y="64643"/>
                    <a:pt x="12850114" y="144526"/>
                  </a:cubicBezTo>
                  <a:lnTo>
                    <a:pt x="12850114" y="2313432"/>
                  </a:lnTo>
                  <a:cubicBezTo>
                    <a:pt x="12850114" y="2393188"/>
                    <a:pt x="12785217" y="2457958"/>
                    <a:pt x="12705080" y="2457958"/>
                  </a:cubicBezTo>
                  <a:lnTo>
                    <a:pt x="145034" y="2457958"/>
                  </a:lnTo>
                  <a:cubicBezTo>
                    <a:pt x="64897" y="2457831"/>
                    <a:pt x="0" y="2393188"/>
                    <a:pt x="0" y="2313432"/>
                  </a:cubicBezTo>
                  <a:close/>
                </a:path>
              </a:pathLst>
            </a:custGeom>
            <a:solidFill>
              <a:srgbClr val="D9EDF2"/>
            </a:solidFill>
          </p:spPr>
        </p:sp>
        <p:sp>
          <p:nvSpPr>
            <p:cNvPr id="42" name="Freeform 42"/>
            <p:cNvSpPr/>
            <p:nvPr/>
          </p:nvSpPr>
          <p:spPr>
            <a:xfrm>
              <a:off x="0" y="0"/>
              <a:ext cx="12862814" cy="2470658"/>
            </a:xfrm>
            <a:custGeom>
              <a:avLst/>
              <a:gdLst/>
              <a:ahLst/>
              <a:cxnLst/>
              <a:rect l="l" t="t" r="r" b="b"/>
              <a:pathLst>
                <a:path w="12862814" h="2470658">
                  <a:moveTo>
                    <a:pt x="0" y="150876"/>
                  </a:moveTo>
                  <a:cubicBezTo>
                    <a:pt x="0" y="67564"/>
                    <a:pt x="67818" y="0"/>
                    <a:pt x="151384" y="0"/>
                  </a:cubicBezTo>
                  <a:lnTo>
                    <a:pt x="12711430" y="0"/>
                  </a:lnTo>
                  <a:lnTo>
                    <a:pt x="12711430" y="6350"/>
                  </a:lnTo>
                  <a:lnTo>
                    <a:pt x="12711430" y="0"/>
                  </a:lnTo>
                  <a:cubicBezTo>
                    <a:pt x="12794997" y="0"/>
                    <a:pt x="12862814" y="67564"/>
                    <a:pt x="12862814" y="150876"/>
                  </a:cubicBezTo>
                  <a:lnTo>
                    <a:pt x="12856464" y="150876"/>
                  </a:lnTo>
                  <a:lnTo>
                    <a:pt x="12862814" y="150876"/>
                  </a:lnTo>
                  <a:lnTo>
                    <a:pt x="12862814" y="2319782"/>
                  </a:lnTo>
                  <a:lnTo>
                    <a:pt x="12856464" y="2319782"/>
                  </a:lnTo>
                  <a:lnTo>
                    <a:pt x="12862814" y="2319782"/>
                  </a:lnTo>
                  <a:cubicBezTo>
                    <a:pt x="12862814" y="2403094"/>
                    <a:pt x="12794997" y="2470658"/>
                    <a:pt x="12711430" y="2470658"/>
                  </a:cubicBezTo>
                  <a:lnTo>
                    <a:pt x="12711430" y="2464308"/>
                  </a:lnTo>
                  <a:lnTo>
                    <a:pt x="12711430" y="2470658"/>
                  </a:lnTo>
                  <a:lnTo>
                    <a:pt x="151384" y="2470658"/>
                  </a:lnTo>
                  <a:lnTo>
                    <a:pt x="151384" y="2464308"/>
                  </a:lnTo>
                  <a:lnTo>
                    <a:pt x="151384" y="2470658"/>
                  </a:lnTo>
                  <a:cubicBezTo>
                    <a:pt x="67818" y="2470531"/>
                    <a:pt x="0" y="2403094"/>
                    <a:pt x="0" y="2319782"/>
                  </a:cubicBezTo>
                  <a:lnTo>
                    <a:pt x="0" y="150876"/>
                  </a:lnTo>
                  <a:lnTo>
                    <a:pt x="6350" y="150876"/>
                  </a:lnTo>
                  <a:lnTo>
                    <a:pt x="0" y="150876"/>
                  </a:lnTo>
                  <a:moveTo>
                    <a:pt x="12700" y="150876"/>
                  </a:moveTo>
                  <a:lnTo>
                    <a:pt x="12700" y="2319782"/>
                  </a:lnTo>
                  <a:lnTo>
                    <a:pt x="6350" y="2319782"/>
                  </a:lnTo>
                  <a:lnTo>
                    <a:pt x="12700" y="2319782"/>
                  </a:lnTo>
                  <a:cubicBezTo>
                    <a:pt x="12700" y="2395982"/>
                    <a:pt x="74803" y="2457958"/>
                    <a:pt x="151384" y="2457958"/>
                  </a:cubicBezTo>
                  <a:lnTo>
                    <a:pt x="12711430" y="2457958"/>
                  </a:lnTo>
                  <a:cubicBezTo>
                    <a:pt x="12788012" y="2457958"/>
                    <a:pt x="12850114" y="2396109"/>
                    <a:pt x="12850114" y="2319782"/>
                  </a:cubicBezTo>
                  <a:lnTo>
                    <a:pt x="12850114" y="150876"/>
                  </a:lnTo>
                  <a:cubicBezTo>
                    <a:pt x="12850114" y="74676"/>
                    <a:pt x="12788012" y="12700"/>
                    <a:pt x="12711430" y="12700"/>
                  </a:cubicBezTo>
                  <a:lnTo>
                    <a:pt x="151384" y="12700"/>
                  </a:lnTo>
                  <a:lnTo>
                    <a:pt x="151384" y="6350"/>
                  </a:lnTo>
                  <a:lnTo>
                    <a:pt x="151384" y="12700"/>
                  </a:lnTo>
                  <a:cubicBezTo>
                    <a:pt x="74803" y="12700"/>
                    <a:pt x="12700" y="74549"/>
                    <a:pt x="12700" y="150876"/>
                  </a:cubicBezTo>
                  <a:close/>
                </a:path>
              </a:pathLst>
            </a:custGeom>
            <a:solidFill>
              <a:srgbClr val="BFD3D8"/>
            </a:solidFill>
          </p:spPr>
        </p:sp>
      </p:grpSp>
      <p:grpSp>
        <p:nvGrpSpPr>
          <p:cNvPr id="43" name="Group 43"/>
          <p:cNvGrpSpPr/>
          <p:nvPr/>
        </p:nvGrpSpPr>
        <p:grpSpPr>
          <a:xfrm>
            <a:off x="7766446" y="4709964"/>
            <a:ext cx="9618612" cy="912167"/>
            <a:chOff x="0" y="0"/>
            <a:chExt cx="12824817" cy="1216223"/>
          </a:xfrm>
        </p:grpSpPr>
        <p:sp>
          <p:nvSpPr>
            <p:cNvPr id="44" name="Freeform 44"/>
            <p:cNvSpPr/>
            <p:nvPr/>
          </p:nvSpPr>
          <p:spPr>
            <a:xfrm>
              <a:off x="0" y="0"/>
              <a:ext cx="12824841" cy="1216279"/>
            </a:xfrm>
            <a:custGeom>
              <a:avLst/>
              <a:gdLst/>
              <a:ahLst/>
              <a:cxnLst/>
              <a:rect l="l" t="t" r="r" b="b"/>
              <a:pathLst>
                <a:path w="12824841" h="1216279">
                  <a:moveTo>
                    <a:pt x="0" y="144526"/>
                  </a:moveTo>
                  <a:cubicBezTo>
                    <a:pt x="0" y="64643"/>
                    <a:pt x="64643" y="0"/>
                    <a:pt x="144526" y="0"/>
                  </a:cubicBezTo>
                  <a:lnTo>
                    <a:pt x="12680315" y="0"/>
                  </a:lnTo>
                  <a:cubicBezTo>
                    <a:pt x="12760072" y="0"/>
                    <a:pt x="12824841" y="64643"/>
                    <a:pt x="12824841" y="144526"/>
                  </a:cubicBezTo>
                  <a:lnTo>
                    <a:pt x="12824841" y="1071753"/>
                  </a:lnTo>
                  <a:cubicBezTo>
                    <a:pt x="12824841" y="1151509"/>
                    <a:pt x="12760198" y="1216279"/>
                    <a:pt x="12680315" y="1216279"/>
                  </a:cubicBezTo>
                  <a:lnTo>
                    <a:pt x="144526" y="1216279"/>
                  </a:lnTo>
                  <a:cubicBezTo>
                    <a:pt x="64643" y="1216279"/>
                    <a:pt x="0" y="1151509"/>
                    <a:pt x="0" y="1071753"/>
                  </a:cubicBezTo>
                  <a:close/>
                </a:path>
              </a:pathLst>
            </a:custGeom>
            <a:solidFill>
              <a:srgbClr val="C7E0E7"/>
            </a:solidFill>
          </p:spPr>
        </p:sp>
      </p:grpSp>
      <p:sp>
        <p:nvSpPr>
          <p:cNvPr id="45" name="TextBox 45"/>
          <p:cNvSpPr txBox="1"/>
          <p:nvPr/>
        </p:nvSpPr>
        <p:spPr>
          <a:xfrm>
            <a:off x="8024366" y="4863107"/>
            <a:ext cx="9102775" cy="501104"/>
          </a:xfrm>
          <a:prstGeom prst="rect">
            <a:avLst/>
          </a:prstGeom>
        </p:spPr>
        <p:txBody>
          <a:bodyPr lIns="0" tIns="0" rIns="0" bIns="0" rtlCol="0" anchor="t">
            <a:spAutoFit/>
          </a:bodyPr>
          <a:lstStyle/>
          <a:p>
            <a:pPr algn="l">
              <a:lnSpc>
                <a:spcPts val="3000"/>
              </a:lnSpc>
            </a:pPr>
            <a:r>
              <a:rPr lang="en-US" sz="2000">
                <a:solidFill>
                  <a:srgbClr val="000000"/>
                </a:solidFill>
                <a:latin typeface="Consolas"/>
                <a:ea typeface="Consolas"/>
                <a:cs typeface="Consolas"/>
                <a:sym typeface="Consolas"/>
              </a:rPr>
              <a:t>!(x &lt; y)</a:t>
            </a:r>
          </a:p>
        </p:txBody>
      </p:sp>
      <p:grpSp>
        <p:nvGrpSpPr>
          <p:cNvPr id="46" name="Group 46"/>
          <p:cNvGrpSpPr/>
          <p:nvPr/>
        </p:nvGrpSpPr>
        <p:grpSpPr>
          <a:xfrm>
            <a:off x="7766446" y="5622131"/>
            <a:ext cx="9618612" cy="912168"/>
            <a:chOff x="0" y="0"/>
            <a:chExt cx="12824817" cy="1216223"/>
          </a:xfrm>
        </p:grpSpPr>
        <p:sp>
          <p:nvSpPr>
            <p:cNvPr id="47" name="Freeform 47"/>
            <p:cNvSpPr/>
            <p:nvPr/>
          </p:nvSpPr>
          <p:spPr>
            <a:xfrm>
              <a:off x="0" y="0"/>
              <a:ext cx="12824841" cy="1216279"/>
            </a:xfrm>
            <a:custGeom>
              <a:avLst/>
              <a:gdLst/>
              <a:ahLst/>
              <a:cxnLst/>
              <a:rect l="l" t="t" r="r" b="b"/>
              <a:pathLst>
                <a:path w="12824841" h="1216279">
                  <a:moveTo>
                    <a:pt x="0" y="0"/>
                  </a:moveTo>
                  <a:lnTo>
                    <a:pt x="12824841" y="0"/>
                  </a:lnTo>
                  <a:lnTo>
                    <a:pt x="12824841" y="1216279"/>
                  </a:lnTo>
                  <a:lnTo>
                    <a:pt x="0" y="1216279"/>
                  </a:lnTo>
                  <a:close/>
                </a:path>
              </a:pathLst>
            </a:custGeom>
            <a:solidFill>
              <a:srgbClr val="C7E0E7"/>
            </a:solidFill>
          </p:spPr>
        </p:sp>
      </p:grpSp>
      <p:grpSp>
        <p:nvGrpSpPr>
          <p:cNvPr id="48" name="Group 48"/>
          <p:cNvGrpSpPr/>
          <p:nvPr/>
        </p:nvGrpSpPr>
        <p:grpSpPr>
          <a:xfrm>
            <a:off x="7766446" y="5622131"/>
            <a:ext cx="9618612" cy="28575"/>
            <a:chOff x="0" y="0"/>
            <a:chExt cx="12824817" cy="38100"/>
          </a:xfrm>
        </p:grpSpPr>
        <p:sp>
          <p:nvSpPr>
            <p:cNvPr id="49" name="Freeform 49"/>
            <p:cNvSpPr/>
            <p:nvPr/>
          </p:nvSpPr>
          <p:spPr>
            <a:xfrm>
              <a:off x="0" y="0"/>
              <a:ext cx="12824841" cy="38100"/>
            </a:xfrm>
            <a:custGeom>
              <a:avLst/>
              <a:gdLst/>
              <a:ahLst/>
              <a:cxnLst/>
              <a:rect l="l" t="t" r="r" b="b"/>
              <a:pathLst>
                <a:path w="12824841" h="38100">
                  <a:moveTo>
                    <a:pt x="0" y="19050"/>
                  </a:moveTo>
                  <a:cubicBezTo>
                    <a:pt x="0" y="8509"/>
                    <a:pt x="8509" y="0"/>
                    <a:pt x="19050" y="0"/>
                  </a:cubicBezTo>
                  <a:lnTo>
                    <a:pt x="12805791" y="0"/>
                  </a:lnTo>
                  <a:cubicBezTo>
                    <a:pt x="12816332" y="0"/>
                    <a:pt x="12824841" y="8509"/>
                    <a:pt x="12824841" y="19050"/>
                  </a:cubicBezTo>
                  <a:cubicBezTo>
                    <a:pt x="12824841" y="29591"/>
                    <a:pt x="12816332" y="38100"/>
                    <a:pt x="12805791" y="38100"/>
                  </a:cubicBezTo>
                  <a:lnTo>
                    <a:pt x="19050" y="38100"/>
                  </a:lnTo>
                  <a:cubicBezTo>
                    <a:pt x="8509" y="38100"/>
                    <a:pt x="0" y="29591"/>
                    <a:pt x="0" y="19050"/>
                  </a:cubicBezTo>
                  <a:close/>
                </a:path>
              </a:pathLst>
            </a:custGeom>
            <a:solidFill>
              <a:srgbClr val="ADC6CD"/>
            </a:solidFill>
          </p:spPr>
        </p:sp>
      </p:grpSp>
      <p:sp>
        <p:nvSpPr>
          <p:cNvPr id="50" name="TextBox 50"/>
          <p:cNvSpPr txBox="1"/>
          <p:nvPr/>
        </p:nvSpPr>
        <p:spPr>
          <a:xfrm>
            <a:off x="8024366" y="5803850"/>
            <a:ext cx="9102775" cy="472529"/>
          </a:xfrm>
          <a:prstGeom prst="rect">
            <a:avLst/>
          </a:prstGeom>
        </p:spPr>
        <p:txBody>
          <a:bodyPr lIns="0" tIns="0" rIns="0" bIns="0" rtlCol="0" anchor="t">
            <a:spAutoFit/>
          </a:bodyPr>
          <a:lstStyle/>
          <a:p>
            <a:pPr algn="l">
              <a:lnSpc>
                <a:spcPts val="3000"/>
              </a:lnSpc>
            </a:pPr>
            <a:r>
              <a:rPr lang="en-US" sz="2000">
                <a:solidFill>
                  <a:srgbClr val="000000"/>
                </a:solidFill>
                <a:latin typeface="Roboto"/>
                <a:ea typeface="Roboto"/>
                <a:cs typeface="Roboto"/>
                <a:sym typeface="Roboto"/>
              </a:rPr>
              <a:t>is equivalent to x &gt;= y</a:t>
            </a:r>
          </a:p>
        </p:txBody>
      </p:sp>
      <p:grpSp>
        <p:nvGrpSpPr>
          <p:cNvPr id="51" name="Group 51"/>
          <p:cNvGrpSpPr/>
          <p:nvPr/>
        </p:nvGrpSpPr>
        <p:grpSpPr>
          <a:xfrm>
            <a:off x="7752160" y="6829276"/>
            <a:ext cx="9647187" cy="1852910"/>
            <a:chOff x="0" y="0"/>
            <a:chExt cx="12862917" cy="2470547"/>
          </a:xfrm>
        </p:grpSpPr>
        <p:sp>
          <p:nvSpPr>
            <p:cNvPr id="52" name="Freeform 52"/>
            <p:cNvSpPr/>
            <p:nvPr/>
          </p:nvSpPr>
          <p:spPr>
            <a:xfrm>
              <a:off x="6350" y="6350"/>
              <a:ext cx="12850114" cy="2457958"/>
            </a:xfrm>
            <a:custGeom>
              <a:avLst/>
              <a:gdLst/>
              <a:ahLst/>
              <a:cxnLst/>
              <a:rect l="l" t="t" r="r" b="b"/>
              <a:pathLst>
                <a:path w="12850114" h="2457958">
                  <a:moveTo>
                    <a:pt x="0" y="144526"/>
                  </a:moveTo>
                  <a:cubicBezTo>
                    <a:pt x="0" y="64643"/>
                    <a:pt x="64897" y="0"/>
                    <a:pt x="145034" y="0"/>
                  </a:cubicBezTo>
                  <a:lnTo>
                    <a:pt x="12705080" y="0"/>
                  </a:lnTo>
                  <a:cubicBezTo>
                    <a:pt x="12785217" y="0"/>
                    <a:pt x="12850114" y="64643"/>
                    <a:pt x="12850114" y="144526"/>
                  </a:cubicBezTo>
                  <a:lnTo>
                    <a:pt x="12850114" y="2313432"/>
                  </a:lnTo>
                  <a:cubicBezTo>
                    <a:pt x="12850114" y="2393188"/>
                    <a:pt x="12785217" y="2457958"/>
                    <a:pt x="12705080" y="2457958"/>
                  </a:cubicBezTo>
                  <a:lnTo>
                    <a:pt x="145034" y="2457958"/>
                  </a:lnTo>
                  <a:cubicBezTo>
                    <a:pt x="64897" y="2457831"/>
                    <a:pt x="0" y="2393188"/>
                    <a:pt x="0" y="2313432"/>
                  </a:cubicBezTo>
                  <a:close/>
                </a:path>
              </a:pathLst>
            </a:custGeom>
            <a:solidFill>
              <a:srgbClr val="D9EDF2"/>
            </a:solidFill>
          </p:spPr>
        </p:sp>
        <p:sp>
          <p:nvSpPr>
            <p:cNvPr id="53" name="Freeform 53"/>
            <p:cNvSpPr/>
            <p:nvPr/>
          </p:nvSpPr>
          <p:spPr>
            <a:xfrm>
              <a:off x="0" y="0"/>
              <a:ext cx="12862814" cy="2470658"/>
            </a:xfrm>
            <a:custGeom>
              <a:avLst/>
              <a:gdLst/>
              <a:ahLst/>
              <a:cxnLst/>
              <a:rect l="l" t="t" r="r" b="b"/>
              <a:pathLst>
                <a:path w="12862814" h="2470658">
                  <a:moveTo>
                    <a:pt x="0" y="150876"/>
                  </a:moveTo>
                  <a:cubicBezTo>
                    <a:pt x="0" y="67564"/>
                    <a:pt x="67818" y="0"/>
                    <a:pt x="151384" y="0"/>
                  </a:cubicBezTo>
                  <a:lnTo>
                    <a:pt x="12711430" y="0"/>
                  </a:lnTo>
                  <a:lnTo>
                    <a:pt x="12711430" y="6350"/>
                  </a:lnTo>
                  <a:lnTo>
                    <a:pt x="12711430" y="0"/>
                  </a:lnTo>
                  <a:cubicBezTo>
                    <a:pt x="12794997" y="0"/>
                    <a:pt x="12862814" y="67564"/>
                    <a:pt x="12862814" y="150876"/>
                  </a:cubicBezTo>
                  <a:lnTo>
                    <a:pt x="12856464" y="150876"/>
                  </a:lnTo>
                  <a:lnTo>
                    <a:pt x="12862814" y="150876"/>
                  </a:lnTo>
                  <a:lnTo>
                    <a:pt x="12862814" y="2319782"/>
                  </a:lnTo>
                  <a:lnTo>
                    <a:pt x="12856464" y="2319782"/>
                  </a:lnTo>
                  <a:lnTo>
                    <a:pt x="12862814" y="2319782"/>
                  </a:lnTo>
                  <a:cubicBezTo>
                    <a:pt x="12862814" y="2403094"/>
                    <a:pt x="12794997" y="2470658"/>
                    <a:pt x="12711430" y="2470658"/>
                  </a:cubicBezTo>
                  <a:lnTo>
                    <a:pt x="12711430" y="2464308"/>
                  </a:lnTo>
                  <a:lnTo>
                    <a:pt x="12711430" y="2470658"/>
                  </a:lnTo>
                  <a:lnTo>
                    <a:pt x="151384" y="2470658"/>
                  </a:lnTo>
                  <a:lnTo>
                    <a:pt x="151384" y="2464308"/>
                  </a:lnTo>
                  <a:lnTo>
                    <a:pt x="151384" y="2470658"/>
                  </a:lnTo>
                  <a:cubicBezTo>
                    <a:pt x="67818" y="2470531"/>
                    <a:pt x="0" y="2403094"/>
                    <a:pt x="0" y="2319782"/>
                  </a:cubicBezTo>
                  <a:lnTo>
                    <a:pt x="0" y="150876"/>
                  </a:lnTo>
                  <a:lnTo>
                    <a:pt x="6350" y="150876"/>
                  </a:lnTo>
                  <a:lnTo>
                    <a:pt x="0" y="150876"/>
                  </a:lnTo>
                  <a:moveTo>
                    <a:pt x="12700" y="150876"/>
                  </a:moveTo>
                  <a:lnTo>
                    <a:pt x="12700" y="2319782"/>
                  </a:lnTo>
                  <a:lnTo>
                    <a:pt x="6350" y="2319782"/>
                  </a:lnTo>
                  <a:lnTo>
                    <a:pt x="12700" y="2319782"/>
                  </a:lnTo>
                  <a:cubicBezTo>
                    <a:pt x="12700" y="2395982"/>
                    <a:pt x="74803" y="2457958"/>
                    <a:pt x="151384" y="2457958"/>
                  </a:cubicBezTo>
                  <a:lnTo>
                    <a:pt x="12711430" y="2457958"/>
                  </a:lnTo>
                  <a:cubicBezTo>
                    <a:pt x="12788012" y="2457958"/>
                    <a:pt x="12850114" y="2396109"/>
                    <a:pt x="12850114" y="2319782"/>
                  </a:cubicBezTo>
                  <a:lnTo>
                    <a:pt x="12850114" y="150876"/>
                  </a:lnTo>
                  <a:cubicBezTo>
                    <a:pt x="12850114" y="74676"/>
                    <a:pt x="12788012" y="12700"/>
                    <a:pt x="12711430" y="12700"/>
                  </a:cubicBezTo>
                  <a:lnTo>
                    <a:pt x="151384" y="12700"/>
                  </a:lnTo>
                  <a:lnTo>
                    <a:pt x="151384" y="6350"/>
                  </a:lnTo>
                  <a:lnTo>
                    <a:pt x="151384" y="12700"/>
                  </a:lnTo>
                  <a:cubicBezTo>
                    <a:pt x="74803" y="12700"/>
                    <a:pt x="12700" y="74549"/>
                    <a:pt x="12700" y="150876"/>
                  </a:cubicBezTo>
                  <a:close/>
                </a:path>
              </a:pathLst>
            </a:custGeom>
            <a:solidFill>
              <a:srgbClr val="BFD3D8"/>
            </a:solidFill>
          </p:spPr>
        </p:sp>
      </p:grpSp>
      <p:grpSp>
        <p:nvGrpSpPr>
          <p:cNvPr id="54" name="Group 54"/>
          <p:cNvGrpSpPr/>
          <p:nvPr/>
        </p:nvGrpSpPr>
        <p:grpSpPr>
          <a:xfrm>
            <a:off x="7766446" y="6843564"/>
            <a:ext cx="9618612" cy="912168"/>
            <a:chOff x="0" y="0"/>
            <a:chExt cx="12824817" cy="1216223"/>
          </a:xfrm>
        </p:grpSpPr>
        <p:sp>
          <p:nvSpPr>
            <p:cNvPr id="55" name="Freeform 55"/>
            <p:cNvSpPr/>
            <p:nvPr/>
          </p:nvSpPr>
          <p:spPr>
            <a:xfrm>
              <a:off x="0" y="0"/>
              <a:ext cx="12824841" cy="1216279"/>
            </a:xfrm>
            <a:custGeom>
              <a:avLst/>
              <a:gdLst/>
              <a:ahLst/>
              <a:cxnLst/>
              <a:rect l="l" t="t" r="r" b="b"/>
              <a:pathLst>
                <a:path w="12824841" h="1216279">
                  <a:moveTo>
                    <a:pt x="0" y="144526"/>
                  </a:moveTo>
                  <a:cubicBezTo>
                    <a:pt x="0" y="64643"/>
                    <a:pt x="64643" y="0"/>
                    <a:pt x="144526" y="0"/>
                  </a:cubicBezTo>
                  <a:lnTo>
                    <a:pt x="12680315" y="0"/>
                  </a:lnTo>
                  <a:cubicBezTo>
                    <a:pt x="12760072" y="0"/>
                    <a:pt x="12824841" y="64643"/>
                    <a:pt x="12824841" y="144526"/>
                  </a:cubicBezTo>
                  <a:lnTo>
                    <a:pt x="12824841" y="1071753"/>
                  </a:lnTo>
                  <a:cubicBezTo>
                    <a:pt x="12824841" y="1151509"/>
                    <a:pt x="12760198" y="1216279"/>
                    <a:pt x="12680315" y="1216279"/>
                  </a:cubicBezTo>
                  <a:lnTo>
                    <a:pt x="144526" y="1216279"/>
                  </a:lnTo>
                  <a:cubicBezTo>
                    <a:pt x="64643" y="1216279"/>
                    <a:pt x="0" y="1151509"/>
                    <a:pt x="0" y="1071753"/>
                  </a:cubicBezTo>
                  <a:close/>
                </a:path>
              </a:pathLst>
            </a:custGeom>
            <a:solidFill>
              <a:srgbClr val="E9CFC9"/>
            </a:solidFill>
          </p:spPr>
        </p:sp>
      </p:grpSp>
      <p:sp>
        <p:nvSpPr>
          <p:cNvPr id="56" name="TextBox 56"/>
          <p:cNvSpPr txBox="1"/>
          <p:nvPr/>
        </p:nvSpPr>
        <p:spPr>
          <a:xfrm>
            <a:off x="8024366" y="6996707"/>
            <a:ext cx="9102775" cy="501104"/>
          </a:xfrm>
          <a:prstGeom prst="rect">
            <a:avLst/>
          </a:prstGeom>
        </p:spPr>
        <p:txBody>
          <a:bodyPr lIns="0" tIns="0" rIns="0" bIns="0" rtlCol="0" anchor="t">
            <a:spAutoFit/>
          </a:bodyPr>
          <a:lstStyle/>
          <a:p>
            <a:pPr algn="l">
              <a:lnSpc>
                <a:spcPts val="3000"/>
              </a:lnSpc>
            </a:pPr>
            <a:r>
              <a:rPr lang="en-US" sz="2000">
                <a:solidFill>
                  <a:srgbClr val="000000"/>
                </a:solidFill>
                <a:latin typeface="Consolas"/>
                <a:ea typeface="Consolas"/>
                <a:cs typeface="Consolas"/>
                <a:sym typeface="Consolas"/>
              </a:rPr>
              <a:t>!(x == y)</a:t>
            </a:r>
          </a:p>
        </p:txBody>
      </p:sp>
      <p:grpSp>
        <p:nvGrpSpPr>
          <p:cNvPr id="57" name="Group 57"/>
          <p:cNvGrpSpPr/>
          <p:nvPr/>
        </p:nvGrpSpPr>
        <p:grpSpPr>
          <a:xfrm>
            <a:off x="7766446" y="7755731"/>
            <a:ext cx="9618612" cy="912168"/>
            <a:chOff x="0" y="0"/>
            <a:chExt cx="12824817" cy="1216223"/>
          </a:xfrm>
        </p:grpSpPr>
        <p:sp>
          <p:nvSpPr>
            <p:cNvPr id="58" name="Freeform 58"/>
            <p:cNvSpPr/>
            <p:nvPr/>
          </p:nvSpPr>
          <p:spPr>
            <a:xfrm>
              <a:off x="0" y="0"/>
              <a:ext cx="12824841" cy="1216279"/>
            </a:xfrm>
            <a:custGeom>
              <a:avLst/>
              <a:gdLst/>
              <a:ahLst/>
              <a:cxnLst/>
              <a:rect l="l" t="t" r="r" b="b"/>
              <a:pathLst>
                <a:path w="12824841" h="1216279">
                  <a:moveTo>
                    <a:pt x="0" y="0"/>
                  </a:moveTo>
                  <a:lnTo>
                    <a:pt x="12824841" y="0"/>
                  </a:lnTo>
                  <a:lnTo>
                    <a:pt x="12824841" y="1216279"/>
                  </a:lnTo>
                  <a:lnTo>
                    <a:pt x="0" y="1216279"/>
                  </a:lnTo>
                  <a:close/>
                </a:path>
              </a:pathLst>
            </a:custGeom>
            <a:solidFill>
              <a:srgbClr val="E9CFC9"/>
            </a:solidFill>
          </p:spPr>
        </p:sp>
      </p:grpSp>
      <p:grpSp>
        <p:nvGrpSpPr>
          <p:cNvPr id="59" name="Group 59"/>
          <p:cNvGrpSpPr/>
          <p:nvPr/>
        </p:nvGrpSpPr>
        <p:grpSpPr>
          <a:xfrm>
            <a:off x="7766446" y="7755731"/>
            <a:ext cx="9618612" cy="28575"/>
            <a:chOff x="0" y="0"/>
            <a:chExt cx="12824817" cy="38100"/>
          </a:xfrm>
        </p:grpSpPr>
        <p:sp>
          <p:nvSpPr>
            <p:cNvPr id="60" name="Freeform 60"/>
            <p:cNvSpPr/>
            <p:nvPr/>
          </p:nvSpPr>
          <p:spPr>
            <a:xfrm>
              <a:off x="0" y="0"/>
              <a:ext cx="12824841" cy="38100"/>
            </a:xfrm>
            <a:custGeom>
              <a:avLst/>
              <a:gdLst/>
              <a:ahLst/>
              <a:cxnLst/>
              <a:rect l="l" t="t" r="r" b="b"/>
              <a:pathLst>
                <a:path w="12824841" h="38100">
                  <a:moveTo>
                    <a:pt x="0" y="19050"/>
                  </a:moveTo>
                  <a:cubicBezTo>
                    <a:pt x="0" y="8509"/>
                    <a:pt x="8509" y="0"/>
                    <a:pt x="19050" y="0"/>
                  </a:cubicBezTo>
                  <a:lnTo>
                    <a:pt x="12805791" y="0"/>
                  </a:lnTo>
                  <a:cubicBezTo>
                    <a:pt x="12816332" y="0"/>
                    <a:pt x="12824841" y="8509"/>
                    <a:pt x="12824841" y="19050"/>
                  </a:cubicBezTo>
                  <a:cubicBezTo>
                    <a:pt x="12824841" y="29591"/>
                    <a:pt x="12816332" y="38100"/>
                    <a:pt x="12805791" y="38100"/>
                  </a:cubicBezTo>
                  <a:lnTo>
                    <a:pt x="19050" y="38100"/>
                  </a:lnTo>
                  <a:cubicBezTo>
                    <a:pt x="8509" y="38100"/>
                    <a:pt x="0" y="29591"/>
                    <a:pt x="0" y="19050"/>
                  </a:cubicBezTo>
                  <a:close/>
                </a:path>
              </a:pathLst>
            </a:custGeom>
            <a:solidFill>
              <a:srgbClr val="CFB5AF"/>
            </a:solidFill>
          </p:spPr>
        </p:sp>
      </p:grpSp>
      <p:sp>
        <p:nvSpPr>
          <p:cNvPr id="61" name="TextBox 61"/>
          <p:cNvSpPr txBox="1"/>
          <p:nvPr/>
        </p:nvSpPr>
        <p:spPr>
          <a:xfrm>
            <a:off x="8024366" y="7937450"/>
            <a:ext cx="9102775" cy="472529"/>
          </a:xfrm>
          <a:prstGeom prst="rect">
            <a:avLst/>
          </a:prstGeom>
        </p:spPr>
        <p:txBody>
          <a:bodyPr lIns="0" tIns="0" rIns="0" bIns="0" rtlCol="0" anchor="t">
            <a:spAutoFit/>
          </a:bodyPr>
          <a:lstStyle/>
          <a:p>
            <a:pPr algn="l">
              <a:lnSpc>
                <a:spcPts val="3000"/>
              </a:lnSpc>
            </a:pPr>
            <a:r>
              <a:rPr lang="en-US" sz="2000">
                <a:solidFill>
                  <a:srgbClr val="000000"/>
                </a:solidFill>
                <a:latin typeface="Roboto"/>
                <a:ea typeface="Roboto"/>
                <a:cs typeface="Roboto"/>
                <a:sym typeface="Roboto"/>
              </a:rPr>
              <a:t>is equivalent to x != y</a:t>
            </a:r>
          </a:p>
        </p:txBody>
      </p:sp>
      <p:sp>
        <p:nvSpPr>
          <p:cNvPr id="62" name="TextBox 62"/>
          <p:cNvSpPr txBox="1"/>
          <p:nvPr/>
        </p:nvSpPr>
        <p:spPr>
          <a:xfrm>
            <a:off x="7756923" y="8891439"/>
            <a:ext cx="9637662" cy="463004"/>
          </a:xfrm>
          <a:prstGeom prst="rect">
            <a:avLst/>
          </a:prstGeom>
        </p:spPr>
        <p:txBody>
          <a:bodyPr lIns="0" tIns="0" rIns="0" bIns="0" rtlCol="0" anchor="t">
            <a:spAutoFit/>
          </a:bodyPr>
          <a:lstStyle/>
          <a:p>
            <a:pPr algn="l">
              <a:lnSpc>
                <a:spcPts val="3000"/>
              </a:lnSpc>
            </a:pPr>
            <a:r>
              <a:rPr lang="en-US" sz="2000" b="1">
                <a:solidFill>
                  <a:srgbClr val="384653"/>
                </a:solidFill>
                <a:latin typeface="Roboto Bold"/>
                <a:ea typeface="Roboto Bold"/>
                <a:cs typeface="Roboto Bold"/>
                <a:sym typeface="Roboto Bold"/>
              </a:rPr>
              <a:t>Priority:</a:t>
            </a:r>
            <a:r>
              <a:rPr lang="en-US" sz="2000">
                <a:solidFill>
                  <a:srgbClr val="384653"/>
                </a:solidFill>
                <a:latin typeface="Roboto"/>
                <a:ea typeface="Roboto"/>
                <a:cs typeface="Roboto"/>
                <a:sym typeface="Roboto"/>
              </a:rPr>
              <a:t> Arithmetic operators are evaluated before relational operators.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grpSp>
        <p:nvGrpSpPr>
          <p:cNvPr id="6" name="Group 6"/>
          <p:cNvGrpSpPr>
            <a:grpSpLocks noChangeAspect="1"/>
          </p:cNvGrpSpPr>
          <p:nvPr/>
        </p:nvGrpSpPr>
        <p:grpSpPr>
          <a:xfrm>
            <a:off x="0" y="0"/>
            <a:ext cx="18288000" cy="3295055"/>
            <a:chOff x="0" y="0"/>
            <a:chExt cx="24384000" cy="4393407"/>
          </a:xfrm>
        </p:grpSpPr>
        <p:sp>
          <p:nvSpPr>
            <p:cNvPr id="7" name="Freeform 7" descr="preencoded.png"/>
            <p:cNvSpPr/>
            <p:nvPr/>
          </p:nvSpPr>
          <p:spPr>
            <a:xfrm>
              <a:off x="0" y="0"/>
              <a:ext cx="24384000" cy="4393438"/>
            </a:xfrm>
            <a:custGeom>
              <a:avLst/>
              <a:gdLst/>
              <a:ahLst/>
              <a:cxnLst/>
              <a:rect l="l" t="t" r="r" b="b"/>
              <a:pathLst>
                <a:path w="24384000" h="4393438">
                  <a:moveTo>
                    <a:pt x="0" y="0"/>
                  </a:moveTo>
                  <a:lnTo>
                    <a:pt x="24384000" y="0"/>
                  </a:lnTo>
                  <a:lnTo>
                    <a:pt x="24384000" y="4393438"/>
                  </a:lnTo>
                  <a:lnTo>
                    <a:pt x="0" y="4393438"/>
                  </a:lnTo>
                  <a:lnTo>
                    <a:pt x="0" y="0"/>
                  </a:lnTo>
                  <a:close/>
                </a:path>
              </a:pathLst>
            </a:custGeom>
            <a:blipFill>
              <a:blip r:embed="rId3"/>
              <a:stretch>
                <a:fillRect t="-9" b="-8"/>
              </a:stretch>
            </a:blipFill>
          </p:spPr>
        </p:sp>
      </p:grpSp>
      <p:sp>
        <p:nvSpPr>
          <p:cNvPr id="8" name="TextBox 8"/>
          <p:cNvSpPr txBox="1"/>
          <p:nvPr/>
        </p:nvSpPr>
        <p:spPr>
          <a:xfrm>
            <a:off x="878681" y="3801666"/>
            <a:ext cx="6276529" cy="832097"/>
          </a:xfrm>
          <a:prstGeom prst="rect">
            <a:avLst/>
          </a:prstGeom>
        </p:spPr>
        <p:txBody>
          <a:bodyPr lIns="0" tIns="0" rIns="0" bIns="0" rtlCol="0" anchor="t">
            <a:spAutoFit/>
          </a:bodyPr>
          <a:lstStyle/>
          <a:p>
            <a:pPr algn="l">
              <a:lnSpc>
                <a:spcPts val="6125"/>
              </a:lnSpc>
            </a:pPr>
            <a:r>
              <a:rPr lang="en-US" sz="4937">
                <a:solidFill>
                  <a:srgbClr val="2E3C4E"/>
                </a:solidFill>
                <a:latin typeface="Arimo"/>
                <a:ea typeface="Arimo"/>
                <a:cs typeface="Arimo"/>
                <a:sym typeface="Arimo"/>
              </a:rPr>
              <a:t>Logical Operators</a:t>
            </a:r>
          </a:p>
        </p:txBody>
      </p:sp>
      <p:sp>
        <p:nvSpPr>
          <p:cNvPr id="9" name="TextBox 9"/>
          <p:cNvSpPr txBox="1"/>
          <p:nvPr/>
        </p:nvSpPr>
        <p:spPr>
          <a:xfrm>
            <a:off x="878681" y="4934099"/>
            <a:ext cx="16530637" cy="452735"/>
          </a:xfrm>
          <a:prstGeom prst="rect">
            <a:avLst/>
          </a:prstGeom>
        </p:spPr>
        <p:txBody>
          <a:bodyPr lIns="0" tIns="0" rIns="0" bIns="0" rtlCol="0" anchor="t">
            <a:spAutoFit/>
          </a:bodyPr>
          <a:lstStyle/>
          <a:p>
            <a:pPr algn="l">
              <a:lnSpc>
                <a:spcPts val="2937"/>
              </a:lnSpc>
            </a:pPr>
            <a:r>
              <a:rPr lang="en-US" sz="1937">
                <a:solidFill>
                  <a:srgbClr val="384653"/>
                </a:solidFill>
                <a:latin typeface="Roboto"/>
                <a:ea typeface="Roboto"/>
                <a:cs typeface="Roboto"/>
                <a:sym typeface="Roboto"/>
              </a:rPr>
              <a:t>Logical operators combine two or more relational expressions into a </a:t>
            </a:r>
            <a:r>
              <a:rPr lang="en-US" sz="1937" b="1">
                <a:solidFill>
                  <a:srgbClr val="384653"/>
                </a:solidFill>
                <a:latin typeface="Roboto Bold"/>
                <a:ea typeface="Roboto Bold"/>
                <a:cs typeface="Roboto Bold"/>
                <a:sym typeface="Roboto Bold"/>
              </a:rPr>
              <a:t>logical expression</a:t>
            </a:r>
            <a:r>
              <a:rPr lang="en-US" sz="1937">
                <a:solidFill>
                  <a:srgbClr val="384653"/>
                </a:solidFill>
                <a:latin typeface="Roboto"/>
                <a:ea typeface="Roboto"/>
                <a:cs typeface="Roboto"/>
                <a:sym typeface="Roboto"/>
              </a:rPr>
              <a:t>, also yielding a value of one (true) or zero (false).</a:t>
            </a:r>
          </a:p>
        </p:txBody>
      </p:sp>
      <p:sp>
        <p:nvSpPr>
          <p:cNvPr id="10" name="Freeform 10" descr="preencoded.png"/>
          <p:cNvSpPr/>
          <p:nvPr/>
        </p:nvSpPr>
        <p:spPr>
          <a:xfrm>
            <a:off x="878681" y="5669161"/>
            <a:ext cx="753070" cy="753070"/>
          </a:xfrm>
          <a:custGeom>
            <a:avLst/>
            <a:gdLst/>
            <a:ahLst/>
            <a:cxnLst/>
            <a:rect l="l" t="t" r="r" b="b"/>
            <a:pathLst>
              <a:path w="753070" h="753070">
                <a:moveTo>
                  <a:pt x="0" y="0"/>
                </a:moveTo>
                <a:lnTo>
                  <a:pt x="753070" y="0"/>
                </a:lnTo>
                <a:lnTo>
                  <a:pt x="753070" y="753070"/>
                </a:lnTo>
                <a:lnTo>
                  <a:pt x="0" y="753070"/>
                </a:lnTo>
                <a:lnTo>
                  <a:pt x="0" y="0"/>
                </a:lnTo>
                <a:close/>
              </a:path>
            </a:pathLst>
          </a:custGeom>
          <a:blipFill>
            <a:blip r:embed="rId4">
              <a:extLst>
                <a:ext uri="{96DAC541-7B7A-43D3-8B79-37D633B846F1}">
                  <asvg:svgBlip xmlns:asvg="http://schemas.microsoft.com/office/drawing/2016/SVG/main" r:embed="rId5"/>
                </a:ext>
              </a:extLst>
            </a:blip>
            <a:stretch>
              <a:fillRect t="-10625" b="-10624"/>
            </a:stretch>
          </a:blipFill>
        </p:spPr>
      </p:sp>
      <p:sp>
        <p:nvSpPr>
          <p:cNvPr id="11" name="TextBox 11"/>
          <p:cNvSpPr txBox="1"/>
          <p:nvPr/>
        </p:nvSpPr>
        <p:spPr>
          <a:xfrm>
            <a:off x="878681" y="6716911"/>
            <a:ext cx="3138190" cy="439936"/>
          </a:xfrm>
          <a:prstGeom prst="rect">
            <a:avLst/>
          </a:prstGeom>
        </p:spPr>
        <p:txBody>
          <a:bodyPr lIns="0" tIns="0" rIns="0" bIns="0" rtlCol="0" anchor="t">
            <a:spAutoFit/>
          </a:bodyPr>
          <a:lstStyle/>
          <a:p>
            <a:pPr algn="l">
              <a:lnSpc>
                <a:spcPts val="3062"/>
              </a:lnSpc>
            </a:pPr>
            <a:r>
              <a:rPr lang="en-US" sz="2437">
                <a:solidFill>
                  <a:srgbClr val="384653"/>
                </a:solidFill>
                <a:latin typeface="Arimo"/>
                <a:ea typeface="Arimo"/>
                <a:cs typeface="Arimo"/>
                <a:sym typeface="Arimo"/>
              </a:rPr>
              <a:t>Logical AND (&amp;&amp;)</a:t>
            </a:r>
          </a:p>
        </p:txBody>
      </p:sp>
      <p:sp>
        <p:nvSpPr>
          <p:cNvPr id="12" name="TextBox 12"/>
          <p:cNvSpPr txBox="1"/>
          <p:nvPr/>
        </p:nvSpPr>
        <p:spPr>
          <a:xfrm>
            <a:off x="878681" y="7231261"/>
            <a:ext cx="5300960" cy="452735"/>
          </a:xfrm>
          <a:prstGeom prst="rect">
            <a:avLst/>
          </a:prstGeom>
        </p:spPr>
        <p:txBody>
          <a:bodyPr lIns="0" tIns="0" rIns="0" bIns="0" rtlCol="0" anchor="t">
            <a:spAutoFit/>
          </a:bodyPr>
          <a:lstStyle/>
          <a:p>
            <a:pPr algn="l">
              <a:lnSpc>
                <a:spcPts val="2937"/>
              </a:lnSpc>
            </a:pPr>
            <a:r>
              <a:rPr lang="en-US" sz="1937">
                <a:solidFill>
                  <a:srgbClr val="384653"/>
                </a:solidFill>
                <a:latin typeface="Roboto"/>
                <a:ea typeface="Roboto"/>
                <a:cs typeface="Roboto"/>
                <a:sym typeface="Roboto"/>
              </a:rPr>
              <a:t>True only if both relational expressions are true.</a:t>
            </a:r>
          </a:p>
        </p:txBody>
      </p:sp>
      <p:sp>
        <p:nvSpPr>
          <p:cNvPr id="13" name="Freeform 13" descr="preencoded.png"/>
          <p:cNvSpPr/>
          <p:nvPr/>
        </p:nvSpPr>
        <p:spPr>
          <a:xfrm>
            <a:off x="6493371" y="5669161"/>
            <a:ext cx="753070" cy="753070"/>
          </a:xfrm>
          <a:custGeom>
            <a:avLst/>
            <a:gdLst/>
            <a:ahLst/>
            <a:cxnLst/>
            <a:rect l="l" t="t" r="r" b="b"/>
            <a:pathLst>
              <a:path w="753070" h="753070">
                <a:moveTo>
                  <a:pt x="0" y="0"/>
                </a:moveTo>
                <a:lnTo>
                  <a:pt x="753070" y="0"/>
                </a:lnTo>
                <a:lnTo>
                  <a:pt x="753070" y="753070"/>
                </a:lnTo>
                <a:lnTo>
                  <a:pt x="0" y="753070"/>
                </a:lnTo>
                <a:lnTo>
                  <a:pt x="0" y="0"/>
                </a:lnTo>
                <a:close/>
              </a:path>
            </a:pathLst>
          </a:custGeom>
          <a:blipFill>
            <a:blip r:embed="rId4">
              <a:extLst>
                <a:ext uri="{96DAC541-7B7A-43D3-8B79-37D633B846F1}">
                  <asvg:svgBlip xmlns:asvg="http://schemas.microsoft.com/office/drawing/2016/SVG/main" r:embed="rId5"/>
                </a:ext>
              </a:extLst>
            </a:blip>
            <a:stretch>
              <a:fillRect t="-10625" b="-10624"/>
            </a:stretch>
          </a:blipFill>
        </p:spPr>
      </p:sp>
      <p:sp>
        <p:nvSpPr>
          <p:cNvPr id="14" name="TextBox 14"/>
          <p:cNvSpPr txBox="1"/>
          <p:nvPr/>
        </p:nvSpPr>
        <p:spPr>
          <a:xfrm>
            <a:off x="6493371" y="6716911"/>
            <a:ext cx="3138190" cy="439936"/>
          </a:xfrm>
          <a:prstGeom prst="rect">
            <a:avLst/>
          </a:prstGeom>
        </p:spPr>
        <p:txBody>
          <a:bodyPr lIns="0" tIns="0" rIns="0" bIns="0" rtlCol="0" anchor="t">
            <a:spAutoFit/>
          </a:bodyPr>
          <a:lstStyle/>
          <a:p>
            <a:pPr algn="l">
              <a:lnSpc>
                <a:spcPts val="3062"/>
              </a:lnSpc>
            </a:pPr>
            <a:r>
              <a:rPr lang="en-US" sz="2437">
                <a:solidFill>
                  <a:srgbClr val="384653"/>
                </a:solidFill>
                <a:latin typeface="Arimo"/>
                <a:ea typeface="Arimo"/>
                <a:cs typeface="Arimo"/>
                <a:sym typeface="Arimo"/>
              </a:rPr>
              <a:t>Logical OR (||)</a:t>
            </a:r>
          </a:p>
        </p:txBody>
      </p:sp>
      <p:sp>
        <p:nvSpPr>
          <p:cNvPr id="15" name="TextBox 15"/>
          <p:cNvSpPr txBox="1"/>
          <p:nvPr/>
        </p:nvSpPr>
        <p:spPr>
          <a:xfrm>
            <a:off x="6493371" y="7231261"/>
            <a:ext cx="5301109" cy="452735"/>
          </a:xfrm>
          <a:prstGeom prst="rect">
            <a:avLst/>
          </a:prstGeom>
        </p:spPr>
        <p:txBody>
          <a:bodyPr lIns="0" tIns="0" rIns="0" bIns="0" rtlCol="0" anchor="t">
            <a:spAutoFit/>
          </a:bodyPr>
          <a:lstStyle/>
          <a:p>
            <a:pPr algn="l">
              <a:lnSpc>
                <a:spcPts val="2937"/>
              </a:lnSpc>
            </a:pPr>
            <a:r>
              <a:rPr lang="en-US" sz="1937">
                <a:solidFill>
                  <a:srgbClr val="384653"/>
                </a:solidFill>
                <a:latin typeface="Roboto"/>
                <a:ea typeface="Roboto"/>
                <a:cs typeface="Roboto"/>
                <a:sym typeface="Roboto"/>
              </a:rPr>
              <a:t>True if at least one relational expression is true.</a:t>
            </a:r>
          </a:p>
        </p:txBody>
      </p:sp>
      <p:sp>
        <p:nvSpPr>
          <p:cNvPr id="16" name="Freeform 16" descr="preencoded.png"/>
          <p:cNvSpPr/>
          <p:nvPr/>
        </p:nvSpPr>
        <p:spPr>
          <a:xfrm>
            <a:off x="12108210" y="5669161"/>
            <a:ext cx="753070" cy="753070"/>
          </a:xfrm>
          <a:custGeom>
            <a:avLst/>
            <a:gdLst/>
            <a:ahLst/>
            <a:cxnLst/>
            <a:rect l="l" t="t" r="r" b="b"/>
            <a:pathLst>
              <a:path w="753070" h="753070">
                <a:moveTo>
                  <a:pt x="0" y="0"/>
                </a:moveTo>
                <a:lnTo>
                  <a:pt x="753070" y="0"/>
                </a:lnTo>
                <a:lnTo>
                  <a:pt x="753070" y="753070"/>
                </a:lnTo>
                <a:lnTo>
                  <a:pt x="0" y="753070"/>
                </a:lnTo>
                <a:lnTo>
                  <a:pt x="0" y="0"/>
                </a:lnTo>
                <a:close/>
              </a:path>
            </a:pathLst>
          </a:custGeom>
          <a:blipFill>
            <a:blip r:embed="rId6">
              <a:extLst>
                <a:ext uri="{96DAC541-7B7A-43D3-8B79-37D633B846F1}">
                  <asvg:svgBlip xmlns:asvg="http://schemas.microsoft.com/office/drawing/2016/SVG/main" r:embed="rId7"/>
                </a:ext>
              </a:extLst>
            </a:blip>
            <a:stretch>
              <a:fillRect t="-101874" b="-101874"/>
            </a:stretch>
          </a:blipFill>
        </p:spPr>
      </p:sp>
      <p:sp>
        <p:nvSpPr>
          <p:cNvPr id="17" name="TextBox 17"/>
          <p:cNvSpPr txBox="1"/>
          <p:nvPr/>
        </p:nvSpPr>
        <p:spPr>
          <a:xfrm>
            <a:off x="12108210" y="6716911"/>
            <a:ext cx="3138190" cy="439936"/>
          </a:xfrm>
          <a:prstGeom prst="rect">
            <a:avLst/>
          </a:prstGeom>
        </p:spPr>
        <p:txBody>
          <a:bodyPr lIns="0" tIns="0" rIns="0" bIns="0" rtlCol="0" anchor="t">
            <a:spAutoFit/>
          </a:bodyPr>
          <a:lstStyle/>
          <a:p>
            <a:pPr algn="l">
              <a:lnSpc>
                <a:spcPts val="3062"/>
              </a:lnSpc>
            </a:pPr>
            <a:r>
              <a:rPr lang="en-US" sz="2437">
                <a:solidFill>
                  <a:srgbClr val="384653"/>
                </a:solidFill>
                <a:latin typeface="Arimo"/>
                <a:ea typeface="Arimo"/>
                <a:cs typeface="Arimo"/>
                <a:sym typeface="Arimo"/>
              </a:rPr>
              <a:t>Logical NOT (!)</a:t>
            </a:r>
          </a:p>
        </p:txBody>
      </p:sp>
      <p:sp>
        <p:nvSpPr>
          <p:cNvPr id="18" name="TextBox 18"/>
          <p:cNvSpPr txBox="1"/>
          <p:nvPr/>
        </p:nvSpPr>
        <p:spPr>
          <a:xfrm>
            <a:off x="12108210" y="7231261"/>
            <a:ext cx="5301109" cy="452735"/>
          </a:xfrm>
          <a:prstGeom prst="rect">
            <a:avLst/>
          </a:prstGeom>
        </p:spPr>
        <p:txBody>
          <a:bodyPr lIns="0" tIns="0" rIns="0" bIns="0" rtlCol="0" anchor="t">
            <a:spAutoFit/>
          </a:bodyPr>
          <a:lstStyle/>
          <a:p>
            <a:pPr algn="l">
              <a:lnSpc>
                <a:spcPts val="2937"/>
              </a:lnSpc>
            </a:pPr>
            <a:r>
              <a:rPr lang="en-US" sz="1937">
                <a:solidFill>
                  <a:srgbClr val="384653"/>
                </a:solidFill>
                <a:latin typeface="Roboto"/>
                <a:ea typeface="Roboto"/>
                <a:cs typeface="Roboto"/>
                <a:sym typeface="Roboto"/>
              </a:rPr>
              <a:t>Reverses the truth value of an expression.</a:t>
            </a:r>
          </a:p>
        </p:txBody>
      </p:sp>
      <p:sp>
        <p:nvSpPr>
          <p:cNvPr id="19" name="TextBox 19"/>
          <p:cNvSpPr txBox="1"/>
          <p:nvPr/>
        </p:nvSpPr>
        <p:spPr>
          <a:xfrm>
            <a:off x="1255216" y="8143875"/>
            <a:ext cx="16154102" cy="490835"/>
          </a:xfrm>
          <a:prstGeom prst="rect">
            <a:avLst/>
          </a:prstGeom>
        </p:spPr>
        <p:txBody>
          <a:bodyPr lIns="0" tIns="0" rIns="0" bIns="0" rtlCol="0" anchor="t">
            <a:spAutoFit/>
          </a:bodyPr>
          <a:lstStyle/>
          <a:p>
            <a:pPr algn="l">
              <a:lnSpc>
                <a:spcPts val="2937"/>
              </a:lnSpc>
            </a:pPr>
            <a:r>
              <a:rPr lang="en-US" sz="1937">
                <a:solidFill>
                  <a:srgbClr val="384653"/>
                </a:solidFill>
                <a:latin typeface="Consolas"/>
                <a:ea typeface="Consolas"/>
                <a:cs typeface="Consolas"/>
                <a:sym typeface="Consolas"/>
              </a:rPr>
              <a:t>Example: if (age &gt; 55 &amp;&amp; salary &lt; 1000)</a:t>
            </a:r>
          </a:p>
        </p:txBody>
      </p:sp>
      <p:sp>
        <p:nvSpPr>
          <p:cNvPr id="20" name="TextBox 20"/>
          <p:cNvSpPr txBox="1"/>
          <p:nvPr/>
        </p:nvSpPr>
        <p:spPr>
          <a:xfrm>
            <a:off x="1255216" y="8840838"/>
            <a:ext cx="16154102" cy="452735"/>
          </a:xfrm>
          <a:prstGeom prst="rect">
            <a:avLst/>
          </a:prstGeom>
        </p:spPr>
        <p:txBody>
          <a:bodyPr lIns="0" tIns="0" rIns="0" bIns="0" rtlCol="0" anchor="t">
            <a:spAutoFit/>
          </a:bodyPr>
          <a:lstStyle/>
          <a:p>
            <a:pPr algn="l">
              <a:lnSpc>
                <a:spcPts val="2937"/>
              </a:lnSpc>
            </a:pPr>
            <a:r>
              <a:rPr lang="en-US" sz="1937">
                <a:solidFill>
                  <a:srgbClr val="384653"/>
                </a:solidFill>
                <a:latin typeface="Roboto"/>
                <a:ea typeface="Roboto"/>
                <a:cs typeface="Roboto"/>
                <a:sym typeface="Roboto"/>
              </a:rPr>
              <a:t>This is true only if both conditions are met.</a:t>
            </a:r>
          </a:p>
        </p:txBody>
      </p:sp>
      <p:grpSp>
        <p:nvGrpSpPr>
          <p:cNvPr id="21" name="Group 21"/>
          <p:cNvGrpSpPr/>
          <p:nvPr/>
        </p:nvGrpSpPr>
        <p:grpSpPr>
          <a:xfrm>
            <a:off x="878681" y="7966322"/>
            <a:ext cx="28575" cy="1609576"/>
            <a:chOff x="0" y="0"/>
            <a:chExt cx="38100" cy="2146102"/>
          </a:xfrm>
        </p:grpSpPr>
        <p:sp>
          <p:nvSpPr>
            <p:cNvPr id="22" name="Freeform 22"/>
            <p:cNvSpPr/>
            <p:nvPr/>
          </p:nvSpPr>
          <p:spPr>
            <a:xfrm>
              <a:off x="0" y="0"/>
              <a:ext cx="38100" cy="2146046"/>
            </a:xfrm>
            <a:custGeom>
              <a:avLst/>
              <a:gdLst/>
              <a:ahLst/>
              <a:cxnLst/>
              <a:rect l="l" t="t" r="r" b="b"/>
              <a:pathLst>
                <a:path w="38100" h="2146046">
                  <a:moveTo>
                    <a:pt x="0" y="0"/>
                  </a:moveTo>
                  <a:lnTo>
                    <a:pt x="38100" y="0"/>
                  </a:lnTo>
                  <a:lnTo>
                    <a:pt x="38100" y="2146046"/>
                  </a:lnTo>
                  <a:lnTo>
                    <a:pt x="0" y="2146046"/>
                  </a:lnTo>
                  <a:close/>
                </a:path>
              </a:pathLst>
            </a:custGeom>
            <a:solidFill>
              <a:srgbClr val="95CCDA"/>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91344" y="721816"/>
            <a:ext cx="7269510" cy="942231"/>
          </a:xfrm>
          <a:prstGeom prst="rect">
            <a:avLst/>
          </a:prstGeom>
        </p:spPr>
        <p:txBody>
          <a:bodyPr lIns="0" tIns="0" rIns="0" bIns="0" rtlCol="0" anchor="t">
            <a:spAutoFit/>
          </a:bodyPr>
          <a:lstStyle/>
          <a:p>
            <a:pPr algn="l">
              <a:lnSpc>
                <a:spcPts val="6937"/>
              </a:lnSpc>
            </a:pPr>
            <a:r>
              <a:rPr lang="en-US" sz="5562">
                <a:solidFill>
                  <a:srgbClr val="2E3C4E"/>
                </a:solidFill>
                <a:latin typeface="Arimo"/>
                <a:ea typeface="Arimo"/>
                <a:cs typeface="Arimo"/>
                <a:sym typeface="Arimo"/>
              </a:rPr>
              <a:t>Assignment Operators</a:t>
            </a:r>
          </a:p>
        </p:txBody>
      </p:sp>
      <p:sp>
        <p:nvSpPr>
          <p:cNvPr id="7" name="TextBox 7"/>
          <p:cNvSpPr txBox="1"/>
          <p:nvPr/>
        </p:nvSpPr>
        <p:spPr>
          <a:xfrm>
            <a:off x="991344" y="2154288"/>
            <a:ext cx="16305311" cy="51048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C provides shorthand assignment operators (op=) to simplify the assignment of an expression result back to the original variable.</a:t>
            </a:r>
          </a:p>
        </p:txBody>
      </p:sp>
      <p:sp>
        <p:nvSpPr>
          <p:cNvPr id="8" name="TextBox 8"/>
          <p:cNvSpPr txBox="1"/>
          <p:nvPr/>
        </p:nvSpPr>
        <p:spPr>
          <a:xfrm>
            <a:off x="991344" y="2907209"/>
            <a:ext cx="16305311" cy="935236"/>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The form v op= exp; is equivalent to v = v op (exp); Where v is variable, exp is an expression and op is a c binary arithmatic operator.</a:t>
            </a:r>
          </a:p>
        </p:txBody>
      </p:sp>
      <p:sp>
        <p:nvSpPr>
          <p:cNvPr id="9" name="TextBox 9"/>
          <p:cNvSpPr txBox="1"/>
          <p:nvPr/>
        </p:nvSpPr>
        <p:spPr>
          <a:xfrm>
            <a:off x="991344" y="4406205"/>
            <a:ext cx="5018634" cy="480566"/>
          </a:xfrm>
          <a:prstGeom prst="rect">
            <a:avLst/>
          </a:prstGeom>
        </p:spPr>
        <p:txBody>
          <a:bodyPr lIns="0" tIns="0" rIns="0" bIns="0" rtlCol="0" anchor="t">
            <a:spAutoFit/>
          </a:bodyPr>
          <a:lstStyle/>
          <a:p>
            <a:pPr algn="l">
              <a:lnSpc>
                <a:spcPts val="3437"/>
              </a:lnSpc>
            </a:pPr>
            <a:r>
              <a:rPr lang="en-US" sz="2750">
                <a:solidFill>
                  <a:srgbClr val="2E3C4E"/>
                </a:solidFill>
                <a:latin typeface="Arimo"/>
                <a:ea typeface="Arimo"/>
                <a:cs typeface="Arimo"/>
                <a:sym typeface="Arimo"/>
              </a:rPr>
              <a:t>Common Shorthand Operators</a:t>
            </a:r>
          </a:p>
        </p:txBody>
      </p:sp>
      <p:grpSp>
        <p:nvGrpSpPr>
          <p:cNvPr id="10" name="Group 10"/>
          <p:cNvGrpSpPr/>
          <p:nvPr/>
        </p:nvGrpSpPr>
        <p:grpSpPr>
          <a:xfrm>
            <a:off x="986581" y="5200650"/>
            <a:ext cx="7816603" cy="3994845"/>
            <a:chOff x="0" y="0"/>
            <a:chExt cx="10422137" cy="5326460"/>
          </a:xfrm>
        </p:grpSpPr>
        <p:sp>
          <p:nvSpPr>
            <p:cNvPr id="11" name="Freeform 11"/>
            <p:cNvSpPr/>
            <p:nvPr/>
          </p:nvSpPr>
          <p:spPr>
            <a:xfrm>
              <a:off x="0" y="0"/>
              <a:ext cx="10422128" cy="5326507"/>
            </a:xfrm>
            <a:custGeom>
              <a:avLst/>
              <a:gdLst/>
              <a:ahLst/>
              <a:cxnLst/>
              <a:rect l="l" t="t" r="r" b="b"/>
              <a:pathLst>
                <a:path w="10422128" h="5326507">
                  <a:moveTo>
                    <a:pt x="0" y="164973"/>
                  </a:moveTo>
                  <a:cubicBezTo>
                    <a:pt x="0" y="73914"/>
                    <a:pt x="73914" y="0"/>
                    <a:pt x="165100" y="0"/>
                  </a:cubicBezTo>
                  <a:lnTo>
                    <a:pt x="10257028" y="0"/>
                  </a:lnTo>
                  <a:lnTo>
                    <a:pt x="10257028" y="6350"/>
                  </a:lnTo>
                  <a:lnTo>
                    <a:pt x="10257028" y="0"/>
                  </a:lnTo>
                  <a:cubicBezTo>
                    <a:pt x="10348214" y="0"/>
                    <a:pt x="10422128" y="73914"/>
                    <a:pt x="10422128" y="164973"/>
                  </a:cubicBezTo>
                  <a:lnTo>
                    <a:pt x="10415778" y="164973"/>
                  </a:lnTo>
                  <a:lnTo>
                    <a:pt x="10422128" y="164973"/>
                  </a:lnTo>
                  <a:lnTo>
                    <a:pt x="10422128" y="5161534"/>
                  </a:lnTo>
                  <a:lnTo>
                    <a:pt x="10415778" y="5161534"/>
                  </a:lnTo>
                  <a:lnTo>
                    <a:pt x="10422128" y="5161534"/>
                  </a:lnTo>
                  <a:cubicBezTo>
                    <a:pt x="10422128" y="5252593"/>
                    <a:pt x="10348214" y="5326507"/>
                    <a:pt x="10257028" y="5326507"/>
                  </a:cubicBezTo>
                  <a:lnTo>
                    <a:pt x="10257028" y="5320157"/>
                  </a:lnTo>
                  <a:lnTo>
                    <a:pt x="10257028" y="5326507"/>
                  </a:lnTo>
                  <a:lnTo>
                    <a:pt x="165100" y="5326507"/>
                  </a:lnTo>
                  <a:lnTo>
                    <a:pt x="165100" y="5320157"/>
                  </a:lnTo>
                  <a:lnTo>
                    <a:pt x="165100" y="5326507"/>
                  </a:lnTo>
                  <a:cubicBezTo>
                    <a:pt x="73914" y="5326507"/>
                    <a:pt x="0" y="5252593"/>
                    <a:pt x="0" y="5161534"/>
                  </a:cubicBezTo>
                  <a:lnTo>
                    <a:pt x="0" y="164973"/>
                  </a:lnTo>
                  <a:lnTo>
                    <a:pt x="6350" y="164973"/>
                  </a:lnTo>
                  <a:lnTo>
                    <a:pt x="0" y="164973"/>
                  </a:lnTo>
                  <a:moveTo>
                    <a:pt x="12700" y="164973"/>
                  </a:moveTo>
                  <a:lnTo>
                    <a:pt x="12700" y="5161534"/>
                  </a:lnTo>
                  <a:lnTo>
                    <a:pt x="6350" y="5161534"/>
                  </a:lnTo>
                  <a:lnTo>
                    <a:pt x="12700" y="5161534"/>
                  </a:lnTo>
                  <a:cubicBezTo>
                    <a:pt x="12700" y="5245608"/>
                    <a:pt x="80899" y="5313807"/>
                    <a:pt x="165100" y="5313807"/>
                  </a:cubicBezTo>
                  <a:lnTo>
                    <a:pt x="10257028" y="5313807"/>
                  </a:lnTo>
                  <a:cubicBezTo>
                    <a:pt x="10341229" y="5313807"/>
                    <a:pt x="10409428" y="5245608"/>
                    <a:pt x="10409428" y="5161534"/>
                  </a:cubicBezTo>
                  <a:lnTo>
                    <a:pt x="10409428" y="164973"/>
                  </a:lnTo>
                  <a:cubicBezTo>
                    <a:pt x="10409428" y="80899"/>
                    <a:pt x="10341229" y="12700"/>
                    <a:pt x="10257028" y="12700"/>
                  </a:cubicBezTo>
                  <a:lnTo>
                    <a:pt x="165100" y="12700"/>
                  </a:lnTo>
                  <a:lnTo>
                    <a:pt x="165100" y="6350"/>
                  </a:lnTo>
                  <a:lnTo>
                    <a:pt x="165100" y="12700"/>
                  </a:lnTo>
                  <a:cubicBezTo>
                    <a:pt x="80899" y="12700"/>
                    <a:pt x="12700" y="80899"/>
                    <a:pt x="12700" y="164973"/>
                  </a:cubicBezTo>
                  <a:close/>
                </a:path>
              </a:pathLst>
            </a:custGeom>
            <a:solidFill>
              <a:srgbClr val="000000">
                <a:alpha val="392"/>
              </a:srgbClr>
            </a:solidFill>
          </p:spPr>
        </p:sp>
      </p:grpSp>
      <p:grpSp>
        <p:nvGrpSpPr>
          <p:cNvPr id="12" name="Group 12"/>
          <p:cNvGrpSpPr/>
          <p:nvPr/>
        </p:nvGrpSpPr>
        <p:grpSpPr>
          <a:xfrm>
            <a:off x="1000869" y="5214938"/>
            <a:ext cx="7788028" cy="793254"/>
            <a:chOff x="0" y="0"/>
            <a:chExt cx="10384037" cy="1057672"/>
          </a:xfrm>
        </p:grpSpPr>
        <p:sp>
          <p:nvSpPr>
            <p:cNvPr id="13" name="Freeform 13"/>
            <p:cNvSpPr/>
            <p:nvPr/>
          </p:nvSpPr>
          <p:spPr>
            <a:xfrm>
              <a:off x="0" y="0"/>
              <a:ext cx="10384028" cy="1057656"/>
            </a:xfrm>
            <a:custGeom>
              <a:avLst/>
              <a:gdLst/>
              <a:ahLst/>
              <a:cxnLst/>
              <a:rect l="l" t="t" r="r" b="b"/>
              <a:pathLst>
                <a:path w="10384028" h="1057656">
                  <a:moveTo>
                    <a:pt x="0" y="0"/>
                  </a:moveTo>
                  <a:lnTo>
                    <a:pt x="10384028" y="0"/>
                  </a:lnTo>
                  <a:lnTo>
                    <a:pt x="10384028" y="1057656"/>
                  </a:lnTo>
                  <a:lnTo>
                    <a:pt x="0" y="1057656"/>
                  </a:lnTo>
                  <a:close/>
                </a:path>
              </a:pathLst>
            </a:custGeom>
            <a:solidFill>
              <a:srgbClr val="FFFFFF">
                <a:alpha val="0"/>
              </a:srgbClr>
            </a:solidFill>
          </p:spPr>
        </p:sp>
      </p:grpSp>
      <p:sp>
        <p:nvSpPr>
          <p:cNvPr id="14" name="TextBox 14"/>
          <p:cNvSpPr txBox="1"/>
          <p:nvPr/>
        </p:nvSpPr>
        <p:spPr>
          <a:xfrm>
            <a:off x="1284237" y="5280124"/>
            <a:ext cx="3322736" cy="548580"/>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a += 1</a:t>
            </a:r>
          </a:p>
        </p:txBody>
      </p:sp>
      <p:sp>
        <p:nvSpPr>
          <p:cNvPr id="15" name="TextBox 15"/>
          <p:cNvSpPr txBox="1"/>
          <p:nvPr/>
        </p:nvSpPr>
        <p:spPr>
          <a:xfrm>
            <a:off x="5182940" y="5318224"/>
            <a:ext cx="3322736" cy="51048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Equivalent to a = a + 1</a:t>
            </a:r>
          </a:p>
        </p:txBody>
      </p:sp>
      <p:grpSp>
        <p:nvGrpSpPr>
          <p:cNvPr id="16" name="Group 16"/>
          <p:cNvGrpSpPr/>
          <p:nvPr/>
        </p:nvGrpSpPr>
        <p:grpSpPr>
          <a:xfrm>
            <a:off x="1000869" y="6008191"/>
            <a:ext cx="7788028" cy="793254"/>
            <a:chOff x="0" y="0"/>
            <a:chExt cx="10384037" cy="1057672"/>
          </a:xfrm>
        </p:grpSpPr>
        <p:sp>
          <p:nvSpPr>
            <p:cNvPr id="17" name="Freeform 17"/>
            <p:cNvSpPr/>
            <p:nvPr/>
          </p:nvSpPr>
          <p:spPr>
            <a:xfrm>
              <a:off x="0" y="0"/>
              <a:ext cx="10384028" cy="1057656"/>
            </a:xfrm>
            <a:custGeom>
              <a:avLst/>
              <a:gdLst/>
              <a:ahLst/>
              <a:cxnLst/>
              <a:rect l="l" t="t" r="r" b="b"/>
              <a:pathLst>
                <a:path w="10384028" h="1057656">
                  <a:moveTo>
                    <a:pt x="0" y="0"/>
                  </a:moveTo>
                  <a:lnTo>
                    <a:pt x="10384028" y="0"/>
                  </a:lnTo>
                  <a:lnTo>
                    <a:pt x="10384028" y="1057656"/>
                  </a:lnTo>
                  <a:lnTo>
                    <a:pt x="0" y="1057656"/>
                  </a:lnTo>
                  <a:close/>
                </a:path>
              </a:pathLst>
            </a:custGeom>
            <a:solidFill>
              <a:srgbClr val="000000">
                <a:alpha val="0"/>
              </a:srgbClr>
            </a:solidFill>
          </p:spPr>
        </p:sp>
      </p:grpSp>
      <p:sp>
        <p:nvSpPr>
          <p:cNvPr id="18" name="TextBox 18"/>
          <p:cNvSpPr txBox="1"/>
          <p:nvPr/>
        </p:nvSpPr>
        <p:spPr>
          <a:xfrm>
            <a:off x="1284237" y="6073379"/>
            <a:ext cx="3322736" cy="548580"/>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a -= 1</a:t>
            </a:r>
          </a:p>
        </p:txBody>
      </p:sp>
      <p:sp>
        <p:nvSpPr>
          <p:cNvPr id="19" name="TextBox 19"/>
          <p:cNvSpPr txBox="1"/>
          <p:nvPr/>
        </p:nvSpPr>
        <p:spPr>
          <a:xfrm>
            <a:off x="5182940" y="6111479"/>
            <a:ext cx="3322736" cy="51048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Equivalent to a = a - 1</a:t>
            </a:r>
          </a:p>
        </p:txBody>
      </p:sp>
      <p:grpSp>
        <p:nvGrpSpPr>
          <p:cNvPr id="20" name="Group 20"/>
          <p:cNvGrpSpPr/>
          <p:nvPr/>
        </p:nvGrpSpPr>
        <p:grpSpPr>
          <a:xfrm>
            <a:off x="1000869" y="6801445"/>
            <a:ext cx="7788028" cy="793254"/>
            <a:chOff x="0" y="0"/>
            <a:chExt cx="10384037" cy="1057672"/>
          </a:xfrm>
        </p:grpSpPr>
        <p:sp>
          <p:nvSpPr>
            <p:cNvPr id="21" name="Freeform 21"/>
            <p:cNvSpPr/>
            <p:nvPr/>
          </p:nvSpPr>
          <p:spPr>
            <a:xfrm>
              <a:off x="0" y="0"/>
              <a:ext cx="10384028" cy="1057656"/>
            </a:xfrm>
            <a:custGeom>
              <a:avLst/>
              <a:gdLst/>
              <a:ahLst/>
              <a:cxnLst/>
              <a:rect l="l" t="t" r="r" b="b"/>
              <a:pathLst>
                <a:path w="10384028" h="1057656">
                  <a:moveTo>
                    <a:pt x="0" y="0"/>
                  </a:moveTo>
                  <a:lnTo>
                    <a:pt x="10384028" y="0"/>
                  </a:lnTo>
                  <a:lnTo>
                    <a:pt x="10384028" y="1057656"/>
                  </a:lnTo>
                  <a:lnTo>
                    <a:pt x="0" y="1057656"/>
                  </a:lnTo>
                  <a:close/>
                </a:path>
              </a:pathLst>
            </a:custGeom>
            <a:solidFill>
              <a:srgbClr val="FFFFFF">
                <a:alpha val="0"/>
              </a:srgbClr>
            </a:solidFill>
          </p:spPr>
        </p:sp>
      </p:grpSp>
      <p:sp>
        <p:nvSpPr>
          <p:cNvPr id="22" name="TextBox 22"/>
          <p:cNvSpPr txBox="1"/>
          <p:nvPr/>
        </p:nvSpPr>
        <p:spPr>
          <a:xfrm>
            <a:off x="1284237" y="6866632"/>
            <a:ext cx="3322736" cy="548580"/>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a *= (n+1)</a:t>
            </a:r>
          </a:p>
        </p:txBody>
      </p:sp>
      <p:sp>
        <p:nvSpPr>
          <p:cNvPr id="23" name="TextBox 23"/>
          <p:cNvSpPr txBox="1"/>
          <p:nvPr/>
        </p:nvSpPr>
        <p:spPr>
          <a:xfrm>
            <a:off x="5182940" y="6904732"/>
            <a:ext cx="3322736" cy="51048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Equivalent to a = a * (n+1)</a:t>
            </a:r>
          </a:p>
        </p:txBody>
      </p:sp>
      <p:grpSp>
        <p:nvGrpSpPr>
          <p:cNvPr id="24" name="Group 24"/>
          <p:cNvGrpSpPr/>
          <p:nvPr/>
        </p:nvGrpSpPr>
        <p:grpSpPr>
          <a:xfrm>
            <a:off x="1000869" y="7594699"/>
            <a:ext cx="7788028" cy="793254"/>
            <a:chOff x="0" y="0"/>
            <a:chExt cx="10384037" cy="1057672"/>
          </a:xfrm>
        </p:grpSpPr>
        <p:sp>
          <p:nvSpPr>
            <p:cNvPr id="25" name="Freeform 25"/>
            <p:cNvSpPr/>
            <p:nvPr/>
          </p:nvSpPr>
          <p:spPr>
            <a:xfrm>
              <a:off x="0" y="0"/>
              <a:ext cx="10384028" cy="1057656"/>
            </a:xfrm>
            <a:custGeom>
              <a:avLst/>
              <a:gdLst/>
              <a:ahLst/>
              <a:cxnLst/>
              <a:rect l="l" t="t" r="r" b="b"/>
              <a:pathLst>
                <a:path w="10384028" h="1057656">
                  <a:moveTo>
                    <a:pt x="0" y="0"/>
                  </a:moveTo>
                  <a:lnTo>
                    <a:pt x="10384028" y="0"/>
                  </a:lnTo>
                  <a:lnTo>
                    <a:pt x="10384028" y="1057656"/>
                  </a:lnTo>
                  <a:lnTo>
                    <a:pt x="0" y="1057656"/>
                  </a:lnTo>
                  <a:close/>
                </a:path>
              </a:pathLst>
            </a:custGeom>
            <a:solidFill>
              <a:srgbClr val="000000">
                <a:alpha val="0"/>
              </a:srgbClr>
            </a:solidFill>
          </p:spPr>
        </p:sp>
      </p:grpSp>
      <p:sp>
        <p:nvSpPr>
          <p:cNvPr id="26" name="TextBox 26"/>
          <p:cNvSpPr txBox="1"/>
          <p:nvPr/>
        </p:nvSpPr>
        <p:spPr>
          <a:xfrm>
            <a:off x="1284237" y="7659886"/>
            <a:ext cx="3322736" cy="548580"/>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a /= (n+1)</a:t>
            </a:r>
          </a:p>
        </p:txBody>
      </p:sp>
      <p:sp>
        <p:nvSpPr>
          <p:cNvPr id="27" name="TextBox 27"/>
          <p:cNvSpPr txBox="1"/>
          <p:nvPr/>
        </p:nvSpPr>
        <p:spPr>
          <a:xfrm>
            <a:off x="5182940" y="7697986"/>
            <a:ext cx="3322736" cy="51048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Equivalent to a = a / (n+1)</a:t>
            </a:r>
          </a:p>
        </p:txBody>
      </p:sp>
      <p:grpSp>
        <p:nvGrpSpPr>
          <p:cNvPr id="28" name="Group 28"/>
          <p:cNvGrpSpPr/>
          <p:nvPr/>
        </p:nvGrpSpPr>
        <p:grpSpPr>
          <a:xfrm>
            <a:off x="1000869" y="8387954"/>
            <a:ext cx="7788028" cy="793254"/>
            <a:chOff x="0" y="0"/>
            <a:chExt cx="10384037" cy="1057672"/>
          </a:xfrm>
        </p:grpSpPr>
        <p:sp>
          <p:nvSpPr>
            <p:cNvPr id="29" name="Freeform 29"/>
            <p:cNvSpPr/>
            <p:nvPr/>
          </p:nvSpPr>
          <p:spPr>
            <a:xfrm>
              <a:off x="0" y="0"/>
              <a:ext cx="10384028" cy="1057656"/>
            </a:xfrm>
            <a:custGeom>
              <a:avLst/>
              <a:gdLst/>
              <a:ahLst/>
              <a:cxnLst/>
              <a:rect l="l" t="t" r="r" b="b"/>
              <a:pathLst>
                <a:path w="10384028" h="1057656">
                  <a:moveTo>
                    <a:pt x="0" y="0"/>
                  </a:moveTo>
                  <a:lnTo>
                    <a:pt x="10384028" y="0"/>
                  </a:lnTo>
                  <a:lnTo>
                    <a:pt x="10384028" y="1057656"/>
                  </a:lnTo>
                  <a:lnTo>
                    <a:pt x="0" y="1057656"/>
                  </a:lnTo>
                  <a:close/>
                </a:path>
              </a:pathLst>
            </a:custGeom>
            <a:solidFill>
              <a:srgbClr val="FFFFFF">
                <a:alpha val="0"/>
              </a:srgbClr>
            </a:solidFill>
          </p:spPr>
        </p:sp>
      </p:grpSp>
      <p:sp>
        <p:nvSpPr>
          <p:cNvPr id="30" name="TextBox 30"/>
          <p:cNvSpPr txBox="1"/>
          <p:nvPr/>
        </p:nvSpPr>
        <p:spPr>
          <a:xfrm>
            <a:off x="1284237" y="8453140"/>
            <a:ext cx="3322736" cy="548580"/>
          </a:xfrm>
          <a:prstGeom prst="rect">
            <a:avLst/>
          </a:prstGeom>
        </p:spPr>
        <p:txBody>
          <a:bodyPr lIns="0" tIns="0" rIns="0" bIns="0" rtlCol="0" anchor="t">
            <a:spAutoFit/>
          </a:bodyPr>
          <a:lstStyle/>
          <a:p>
            <a:pPr algn="l">
              <a:lnSpc>
                <a:spcPts val="3312"/>
              </a:lnSpc>
            </a:pPr>
            <a:r>
              <a:rPr lang="en-US" sz="2187">
                <a:solidFill>
                  <a:srgbClr val="384653"/>
                </a:solidFill>
                <a:latin typeface="Consolas"/>
                <a:ea typeface="Consolas"/>
                <a:cs typeface="Consolas"/>
                <a:sym typeface="Consolas"/>
              </a:rPr>
              <a:t>a %= b</a:t>
            </a:r>
          </a:p>
        </p:txBody>
      </p:sp>
      <p:sp>
        <p:nvSpPr>
          <p:cNvPr id="31" name="TextBox 31"/>
          <p:cNvSpPr txBox="1"/>
          <p:nvPr/>
        </p:nvSpPr>
        <p:spPr>
          <a:xfrm>
            <a:off x="5182940" y="8491240"/>
            <a:ext cx="3322736" cy="510480"/>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Equivalent to a = a % b</a:t>
            </a:r>
          </a:p>
        </p:txBody>
      </p:sp>
      <p:sp>
        <p:nvSpPr>
          <p:cNvPr id="32" name="TextBox 32"/>
          <p:cNvSpPr txBox="1"/>
          <p:nvPr/>
        </p:nvSpPr>
        <p:spPr>
          <a:xfrm>
            <a:off x="9499104" y="4406205"/>
            <a:ext cx="3540770" cy="480566"/>
          </a:xfrm>
          <a:prstGeom prst="rect">
            <a:avLst/>
          </a:prstGeom>
        </p:spPr>
        <p:txBody>
          <a:bodyPr lIns="0" tIns="0" rIns="0" bIns="0" rtlCol="0" anchor="t">
            <a:spAutoFit/>
          </a:bodyPr>
          <a:lstStyle/>
          <a:p>
            <a:pPr algn="l">
              <a:lnSpc>
                <a:spcPts val="3437"/>
              </a:lnSpc>
            </a:pPr>
            <a:r>
              <a:rPr lang="en-US" sz="2750">
                <a:solidFill>
                  <a:srgbClr val="2E3C4E"/>
                </a:solidFill>
                <a:latin typeface="Arimo"/>
                <a:ea typeface="Arimo"/>
                <a:cs typeface="Arimo"/>
                <a:sym typeface="Arimo"/>
              </a:rPr>
              <a:t>Advantages</a:t>
            </a:r>
          </a:p>
        </p:txBody>
      </p:sp>
      <p:sp>
        <p:nvSpPr>
          <p:cNvPr id="33" name="Freeform 33" descr="preencoded.png"/>
          <p:cNvSpPr/>
          <p:nvPr/>
        </p:nvSpPr>
        <p:spPr>
          <a:xfrm>
            <a:off x="9605219" y="5205264"/>
            <a:ext cx="424904" cy="424904"/>
          </a:xfrm>
          <a:custGeom>
            <a:avLst/>
            <a:gdLst/>
            <a:ahLst/>
            <a:cxnLst/>
            <a:rect l="l" t="t" r="r" b="b"/>
            <a:pathLst>
              <a:path w="424904" h="424904">
                <a:moveTo>
                  <a:pt x="0" y="0"/>
                </a:moveTo>
                <a:lnTo>
                  <a:pt x="424903" y="0"/>
                </a:lnTo>
                <a:lnTo>
                  <a:pt x="424903" y="424904"/>
                </a:lnTo>
                <a:lnTo>
                  <a:pt x="0" y="424904"/>
                </a:lnTo>
                <a:lnTo>
                  <a:pt x="0" y="0"/>
                </a:lnTo>
                <a:close/>
              </a:path>
            </a:pathLst>
          </a:custGeom>
          <a:blipFill>
            <a:blip r:embed="rId3">
              <a:extLst>
                <a:ext uri="{96DAC541-7B7A-43D3-8B79-37D633B846F1}">
                  <asvg:svgBlip xmlns:asvg="http://schemas.microsoft.com/office/drawing/2016/SVG/main" r:embed="rId4"/>
                </a:ext>
              </a:extLst>
            </a:blip>
            <a:stretch>
              <a:fillRect t="-6666" b="-6666"/>
            </a:stretch>
          </a:blipFill>
        </p:spPr>
      </p:sp>
      <p:sp>
        <p:nvSpPr>
          <p:cNvPr id="34" name="TextBox 34"/>
          <p:cNvSpPr txBox="1"/>
          <p:nvPr/>
        </p:nvSpPr>
        <p:spPr>
          <a:xfrm>
            <a:off x="10419606" y="5129212"/>
            <a:ext cx="6886575" cy="500955"/>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Easier to write (variable not repeated).</a:t>
            </a:r>
          </a:p>
        </p:txBody>
      </p:sp>
      <p:sp>
        <p:nvSpPr>
          <p:cNvPr id="35" name="Freeform 35" descr="preencoded.png"/>
          <p:cNvSpPr/>
          <p:nvPr/>
        </p:nvSpPr>
        <p:spPr>
          <a:xfrm>
            <a:off x="9605219" y="6621364"/>
            <a:ext cx="424904" cy="424904"/>
          </a:xfrm>
          <a:custGeom>
            <a:avLst/>
            <a:gdLst/>
            <a:ahLst/>
            <a:cxnLst/>
            <a:rect l="l" t="t" r="r" b="b"/>
            <a:pathLst>
              <a:path w="424904" h="424904">
                <a:moveTo>
                  <a:pt x="0" y="0"/>
                </a:moveTo>
                <a:lnTo>
                  <a:pt x="424903" y="0"/>
                </a:lnTo>
                <a:lnTo>
                  <a:pt x="424903" y="424904"/>
                </a:lnTo>
                <a:lnTo>
                  <a:pt x="0" y="424904"/>
                </a:lnTo>
                <a:lnTo>
                  <a:pt x="0" y="0"/>
                </a:lnTo>
                <a:close/>
              </a:path>
            </a:pathLst>
          </a:custGeom>
          <a:blipFill>
            <a:blip r:embed="rId3">
              <a:extLst>
                <a:ext uri="{96DAC541-7B7A-43D3-8B79-37D633B846F1}">
                  <asvg:svgBlip xmlns:asvg="http://schemas.microsoft.com/office/drawing/2016/SVG/main" r:embed="rId4"/>
                </a:ext>
              </a:extLst>
            </a:blip>
            <a:stretch>
              <a:fillRect t="-6666" b="-6666"/>
            </a:stretch>
          </a:blipFill>
        </p:spPr>
      </p:sp>
      <p:sp>
        <p:nvSpPr>
          <p:cNvPr id="36" name="TextBox 36"/>
          <p:cNvSpPr txBox="1"/>
          <p:nvPr/>
        </p:nvSpPr>
        <p:spPr>
          <a:xfrm>
            <a:off x="10419606" y="6545312"/>
            <a:ext cx="6886575" cy="500955"/>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More concise and readable statement.</a:t>
            </a:r>
          </a:p>
        </p:txBody>
      </p:sp>
      <p:sp>
        <p:nvSpPr>
          <p:cNvPr id="37" name="Freeform 37" descr="preencoded.png"/>
          <p:cNvSpPr/>
          <p:nvPr/>
        </p:nvSpPr>
        <p:spPr>
          <a:xfrm>
            <a:off x="9605219" y="8037462"/>
            <a:ext cx="424904" cy="424904"/>
          </a:xfrm>
          <a:custGeom>
            <a:avLst/>
            <a:gdLst/>
            <a:ahLst/>
            <a:cxnLst/>
            <a:rect l="l" t="t" r="r" b="b"/>
            <a:pathLst>
              <a:path w="424904" h="424904">
                <a:moveTo>
                  <a:pt x="0" y="0"/>
                </a:moveTo>
                <a:lnTo>
                  <a:pt x="424903" y="0"/>
                </a:lnTo>
                <a:lnTo>
                  <a:pt x="424903" y="424904"/>
                </a:lnTo>
                <a:lnTo>
                  <a:pt x="0" y="424904"/>
                </a:lnTo>
                <a:lnTo>
                  <a:pt x="0" y="0"/>
                </a:lnTo>
                <a:close/>
              </a:path>
            </a:pathLst>
          </a:custGeom>
          <a:blipFill>
            <a:blip r:embed="rId3">
              <a:extLst>
                <a:ext uri="{96DAC541-7B7A-43D3-8B79-37D633B846F1}">
                  <asvg:svgBlip xmlns:asvg="http://schemas.microsoft.com/office/drawing/2016/SVG/main" r:embed="rId4"/>
                </a:ext>
              </a:extLst>
            </a:blip>
            <a:stretch>
              <a:fillRect t="-6666" b="-6666"/>
            </a:stretch>
          </a:blipFill>
        </p:spPr>
      </p:sp>
      <p:sp>
        <p:nvSpPr>
          <p:cNvPr id="38" name="TextBox 38"/>
          <p:cNvSpPr txBox="1"/>
          <p:nvPr/>
        </p:nvSpPr>
        <p:spPr>
          <a:xfrm>
            <a:off x="10419606" y="7961411"/>
            <a:ext cx="6886575" cy="500955"/>
          </a:xfrm>
          <a:prstGeom prst="rect">
            <a:avLst/>
          </a:prstGeom>
        </p:spPr>
        <p:txBody>
          <a:bodyPr lIns="0" tIns="0" rIns="0" bIns="0" rtlCol="0" anchor="t">
            <a:spAutoFit/>
          </a:bodyPr>
          <a:lstStyle/>
          <a:p>
            <a:pPr algn="l">
              <a:lnSpc>
                <a:spcPts val="3312"/>
              </a:lnSpc>
            </a:pPr>
            <a:r>
              <a:rPr lang="en-US" sz="2187">
                <a:solidFill>
                  <a:srgbClr val="384653"/>
                </a:solidFill>
                <a:latin typeface="Roboto"/>
                <a:ea typeface="Roboto"/>
                <a:cs typeface="Roboto"/>
                <a:sym typeface="Roboto"/>
              </a:rPr>
              <a:t>More efficient execution.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C7E0E7"/>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9F5"/>
            </a:solidFill>
          </p:spPr>
        </p:sp>
      </p:grpSp>
      <p:sp>
        <p:nvSpPr>
          <p:cNvPr id="6" name="TextBox 6"/>
          <p:cNvSpPr txBox="1"/>
          <p:nvPr/>
        </p:nvSpPr>
        <p:spPr>
          <a:xfrm>
            <a:off x="919906" y="675680"/>
            <a:ext cx="13299281" cy="935534"/>
          </a:xfrm>
          <a:prstGeom prst="rect">
            <a:avLst/>
          </a:prstGeom>
        </p:spPr>
        <p:txBody>
          <a:bodyPr lIns="0" tIns="0" rIns="0" bIns="0" rtlCol="0" anchor="t">
            <a:spAutoFit/>
          </a:bodyPr>
          <a:lstStyle/>
          <a:p>
            <a:pPr algn="l">
              <a:lnSpc>
                <a:spcPts val="6437"/>
              </a:lnSpc>
            </a:pPr>
            <a:r>
              <a:rPr lang="en-US" sz="5125">
                <a:solidFill>
                  <a:srgbClr val="2E3C4E"/>
                </a:solidFill>
                <a:latin typeface="Arimo"/>
                <a:ea typeface="Arimo"/>
                <a:cs typeface="Arimo"/>
                <a:sym typeface="Arimo"/>
              </a:rPr>
              <a:t>Increment and Decrement Operators (</a:t>
            </a:r>
            <a:r>
              <a:rPr lang="en-US" sz="5125">
                <a:solidFill>
                  <a:srgbClr val="384653"/>
                </a:solidFill>
                <a:latin typeface="Arimo"/>
                <a:ea typeface="Arimo"/>
                <a:cs typeface="Arimo"/>
                <a:sym typeface="Arimo"/>
              </a:rPr>
              <a:t>++</a:t>
            </a:r>
            <a:r>
              <a:rPr lang="en-US" sz="5125">
                <a:solidFill>
                  <a:srgbClr val="2E3C4E"/>
                </a:solidFill>
                <a:latin typeface="Arimo"/>
                <a:ea typeface="Arimo"/>
                <a:cs typeface="Arimo"/>
                <a:sym typeface="Arimo"/>
              </a:rPr>
              <a:t>, </a:t>
            </a:r>
            <a:r>
              <a:rPr lang="en-US" sz="5125">
                <a:solidFill>
                  <a:srgbClr val="384653"/>
                </a:solidFill>
                <a:latin typeface="Arimo"/>
                <a:ea typeface="Arimo"/>
                <a:cs typeface="Arimo"/>
                <a:sym typeface="Arimo"/>
              </a:rPr>
              <a:t>--</a:t>
            </a:r>
            <a:r>
              <a:rPr lang="en-US" sz="5125">
                <a:solidFill>
                  <a:srgbClr val="2E3C4E"/>
                </a:solidFill>
                <a:latin typeface="Arimo"/>
                <a:ea typeface="Arimo"/>
                <a:cs typeface="Arimo"/>
                <a:sym typeface="Arimo"/>
              </a:rPr>
              <a:t>)</a:t>
            </a:r>
          </a:p>
        </p:txBody>
      </p:sp>
      <p:sp>
        <p:nvSpPr>
          <p:cNvPr id="7" name="TextBox 7"/>
          <p:cNvSpPr txBox="1"/>
          <p:nvPr/>
        </p:nvSpPr>
        <p:spPr>
          <a:xfrm>
            <a:off x="919906" y="2079724"/>
            <a:ext cx="16448186" cy="845641"/>
          </a:xfrm>
          <a:prstGeom prst="rect">
            <a:avLst/>
          </a:prstGeom>
        </p:spPr>
        <p:txBody>
          <a:bodyPr lIns="0" tIns="0" rIns="0" bIns="0" rtlCol="0" anchor="t">
            <a:spAutoFit/>
          </a:bodyPr>
          <a:lstStyle/>
          <a:p>
            <a:pPr algn="l">
              <a:lnSpc>
                <a:spcPts val="3062"/>
              </a:lnSpc>
            </a:pPr>
            <a:r>
              <a:rPr lang="en-US" sz="2062">
                <a:solidFill>
                  <a:srgbClr val="384653"/>
                </a:solidFill>
                <a:latin typeface="Roboto"/>
                <a:ea typeface="Roboto"/>
                <a:cs typeface="Roboto"/>
                <a:sym typeface="Roboto"/>
              </a:rPr>
              <a:t>These unary operators add or subtract 1 from the operand. Their placement (prefix or postfix) affects when the operation occurs within an expression.</a:t>
            </a:r>
          </a:p>
        </p:txBody>
      </p:sp>
      <p:grpSp>
        <p:nvGrpSpPr>
          <p:cNvPr id="8" name="Group 8"/>
          <p:cNvGrpSpPr/>
          <p:nvPr/>
        </p:nvGrpSpPr>
        <p:grpSpPr>
          <a:xfrm>
            <a:off x="905619" y="3206651"/>
            <a:ext cx="16476761" cy="2163961"/>
            <a:chOff x="0" y="0"/>
            <a:chExt cx="21969015" cy="2885282"/>
          </a:xfrm>
        </p:grpSpPr>
        <p:sp>
          <p:nvSpPr>
            <p:cNvPr id="9" name="Freeform 9"/>
            <p:cNvSpPr/>
            <p:nvPr/>
          </p:nvSpPr>
          <p:spPr>
            <a:xfrm>
              <a:off x="19050" y="19050"/>
              <a:ext cx="21930995" cy="2847213"/>
            </a:xfrm>
            <a:custGeom>
              <a:avLst/>
              <a:gdLst/>
              <a:ahLst/>
              <a:cxnLst/>
              <a:rect l="l" t="t" r="r" b="b"/>
              <a:pathLst>
                <a:path w="21930995" h="2847213">
                  <a:moveTo>
                    <a:pt x="0" y="147193"/>
                  </a:moveTo>
                  <a:cubicBezTo>
                    <a:pt x="0" y="65913"/>
                    <a:pt x="66675" y="0"/>
                    <a:pt x="148971" y="0"/>
                  </a:cubicBezTo>
                  <a:lnTo>
                    <a:pt x="21782024" y="0"/>
                  </a:lnTo>
                  <a:cubicBezTo>
                    <a:pt x="21864320" y="0"/>
                    <a:pt x="21930995" y="65913"/>
                    <a:pt x="21930995" y="147193"/>
                  </a:cubicBezTo>
                  <a:lnTo>
                    <a:pt x="21930995" y="2700020"/>
                  </a:lnTo>
                  <a:cubicBezTo>
                    <a:pt x="21930995" y="2781300"/>
                    <a:pt x="21864320" y="2847213"/>
                    <a:pt x="21782024" y="2847213"/>
                  </a:cubicBezTo>
                  <a:lnTo>
                    <a:pt x="148971" y="2847213"/>
                  </a:lnTo>
                  <a:cubicBezTo>
                    <a:pt x="66675" y="2847213"/>
                    <a:pt x="0" y="2781300"/>
                    <a:pt x="0" y="2700020"/>
                  </a:cubicBezTo>
                  <a:close/>
                </a:path>
              </a:pathLst>
            </a:custGeom>
            <a:solidFill>
              <a:srgbClr val="FAF9F5"/>
            </a:solidFill>
          </p:spPr>
          <p:txBody>
            <a:bodyPr/>
            <a:lstStyle/>
            <a:p>
              <a:endParaRPr lang="en-IN" dirty="0"/>
            </a:p>
          </p:txBody>
        </p:sp>
        <p:sp>
          <p:nvSpPr>
            <p:cNvPr id="10" name="Freeform 10"/>
            <p:cNvSpPr/>
            <p:nvPr/>
          </p:nvSpPr>
          <p:spPr>
            <a:xfrm>
              <a:off x="0" y="0"/>
              <a:ext cx="21969095" cy="2885313"/>
            </a:xfrm>
            <a:custGeom>
              <a:avLst/>
              <a:gdLst/>
              <a:ahLst/>
              <a:cxnLst/>
              <a:rect l="l" t="t" r="r" b="b"/>
              <a:pathLst>
                <a:path w="21969095" h="2885313">
                  <a:moveTo>
                    <a:pt x="0" y="166243"/>
                  </a:moveTo>
                  <a:cubicBezTo>
                    <a:pt x="0" y="74168"/>
                    <a:pt x="75438" y="0"/>
                    <a:pt x="168021" y="0"/>
                  </a:cubicBezTo>
                  <a:lnTo>
                    <a:pt x="21801074" y="0"/>
                  </a:lnTo>
                  <a:lnTo>
                    <a:pt x="21801074" y="19050"/>
                  </a:lnTo>
                  <a:lnTo>
                    <a:pt x="21801074" y="0"/>
                  </a:lnTo>
                  <a:cubicBezTo>
                    <a:pt x="21893657" y="0"/>
                    <a:pt x="21969095" y="74168"/>
                    <a:pt x="21969095" y="166243"/>
                  </a:cubicBezTo>
                  <a:lnTo>
                    <a:pt x="21950045" y="166243"/>
                  </a:lnTo>
                  <a:lnTo>
                    <a:pt x="21969095" y="166243"/>
                  </a:lnTo>
                  <a:lnTo>
                    <a:pt x="21969095" y="2719070"/>
                  </a:lnTo>
                  <a:lnTo>
                    <a:pt x="21950045" y="2719070"/>
                  </a:lnTo>
                  <a:lnTo>
                    <a:pt x="21969095" y="2719070"/>
                  </a:lnTo>
                  <a:cubicBezTo>
                    <a:pt x="21969095" y="2811145"/>
                    <a:pt x="21893657" y="2885313"/>
                    <a:pt x="21801074" y="2885313"/>
                  </a:cubicBezTo>
                  <a:lnTo>
                    <a:pt x="21801074" y="2866263"/>
                  </a:lnTo>
                  <a:lnTo>
                    <a:pt x="21801074" y="2885313"/>
                  </a:lnTo>
                  <a:lnTo>
                    <a:pt x="168021" y="2885313"/>
                  </a:lnTo>
                  <a:lnTo>
                    <a:pt x="168021" y="2866263"/>
                  </a:lnTo>
                  <a:lnTo>
                    <a:pt x="168021" y="2885313"/>
                  </a:lnTo>
                  <a:cubicBezTo>
                    <a:pt x="75438" y="2885313"/>
                    <a:pt x="0" y="2811018"/>
                    <a:pt x="0" y="2719070"/>
                  </a:cubicBezTo>
                  <a:lnTo>
                    <a:pt x="0" y="166243"/>
                  </a:lnTo>
                  <a:lnTo>
                    <a:pt x="19050" y="166243"/>
                  </a:lnTo>
                  <a:lnTo>
                    <a:pt x="0" y="166243"/>
                  </a:lnTo>
                  <a:moveTo>
                    <a:pt x="38100" y="166243"/>
                  </a:moveTo>
                  <a:lnTo>
                    <a:pt x="38100" y="2719070"/>
                  </a:lnTo>
                  <a:lnTo>
                    <a:pt x="19050" y="2719070"/>
                  </a:lnTo>
                  <a:lnTo>
                    <a:pt x="38100" y="2719070"/>
                  </a:lnTo>
                  <a:cubicBezTo>
                    <a:pt x="38100" y="2789682"/>
                    <a:pt x="96012" y="2847213"/>
                    <a:pt x="168021" y="2847213"/>
                  </a:cubicBezTo>
                  <a:lnTo>
                    <a:pt x="21801074" y="2847213"/>
                  </a:lnTo>
                  <a:cubicBezTo>
                    <a:pt x="21872956" y="2847213"/>
                    <a:pt x="21930995" y="2789682"/>
                    <a:pt x="21930995" y="2719070"/>
                  </a:cubicBezTo>
                  <a:lnTo>
                    <a:pt x="21930995" y="166243"/>
                  </a:lnTo>
                  <a:cubicBezTo>
                    <a:pt x="21930995" y="95631"/>
                    <a:pt x="21873083" y="38100"/>
                    <a:pt x="21801074" y="38100"/>
                  </a:cubicBezTo>
                  <a:lnTo>
                    <a:pt x="168021" y="38100"/>
                  </a:lnTo>
                  <a:lnTo>
                    <a:pt x="168021" y="19050"/>
                  </a:lnTo>
                  <a:lnTo>
                    <a:pt x="168021" y="38100"/>
                  </a:lnTo>
                  <a:cubicBezTo>
                    <a:pt x="96012" y="38100"/>
                    <a:pt x="38100" y="95631"/>
                    <a:pt x="38100" y="166243"/>
                  </a:cubicBezTo>
                  <a:close/>
                </a:path>
              </a:pathLst>
            </a:custGeom>
            <a:solidFill>
              <a:srgbClr val="BFD3D8"/>
            </a:solidFill>
          </p:spPr>
        </p:sp>
      </p:grpSp>
      <p:sp>
        <p:nvSpPr>
          <p:cNvPr id="13" name="Freeform 13" descr="preencoded.png"/>
          <p:cNvSpPr/>
          <p:nvPr/>
        </p:nvSpPr>
        <p:spPr>
          <a:xfrm>
            <a:off x="1272182" y="4091434"/>
            <a:ext cx="394246" cy="394246"/>
          </a:xfrm>
          <a:custGeom>
            <a:avLst/>
            <a:gdLst/>
            <a:ahLst/>
            <a:cxnLst/>
            <a:rect l="l" t="t" r="r" b="b"/>
            <a:pathLst>
              <a:path w="394246" h="394246">
                <a:moveTo>
                  <a:pt x="0" y="0"/>
                </a:moveTo>
                <a:lnTo>
                  <a:pt x="394247" y="0"/>
                </a:lnTo>
                <a:lnTo>
                  <a:pt x="394247" y="394246"/>
                </a:lnTo>
                <a:lnTo>
                  <a:pt x="0" y="394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2262634" y="3493294"/>
            <a:ext cx="3285530" cy="458390"/>
          </a:xfrm>
          <a:prstGeom prst="rect">
            <a:avLst/>
          </a:prstGeom>
        </p:spPr>
        <p:txBody>
          <a:bodyPr lIns="0" tIns="0" rIns="0" bIns="0" rtlCol="0" anchor="t">
            <a:spAutoFit/>
          </a:bodyPr>
          <a:lstStyle/>
          <a:p>
            <a:pPr algn="l">
              <a:lnSpc>
                <a:spcPts val="3187"/>
              </a:lnSpc>
            </a:pPr>
            <a:r>
              <a:rPr lang="en-US" sz="2562">
                <a:solidFill>
                  <a:srgbClr val="384653"/>
                </a:solidFill>
                <a:latin typeface="Arimo"/>
                <a:ea typeface="Arimo"/>
                <a:cs typeface="Arimo"/>
                <a:sym typeface="Arimo"/>
              </a:rPr>
              <a:t>Prefix (++m)</a:t>
            </a:r>
          </a:p>
        </p:txBody>
      </p:sp>
      <p:sp>
        <p:nvSpPr>
          <p:cNvPr id="15" name="TextBox 15"/>
          <p:cNvSpPr txBox="1"/>
          <p:nvPr/>
        </p:nvSpPr>
        <p:spPr>
          <a:xfrm>
            <a:off x="2262634" y="4052144"/>
            <a:ext cx="14814054" cy="451396"/>
          </a:xfrm>
          <a:prstGeom prst="rect">
            <a:avLst/>
          </a:prstGeom>
        </p:spPr>
        <p:txBody>
          <a:bodyPr lIns="0" tIns="0" rIns="0" bIns="0" rtlCol="0" anchor="t">
            <a:spAutoFit/>
          </a:bodyPr>
          <a:lstStyle/>
          <a:p>
            <a:pPr algn="l">
              <a:lnSpc>
                <a:spcPts val="3062"/>
              </a:lnSpc>
            </a:pPr>
            <a:r>
              <a:rPr lang="en-US" sz="2062">
                <a:solidFill>
                  <a:srgbClr val="384653"/>
                </a:solidFill>
                <a:latin typeface="Roboto"/>
                <a:ea typeface="Roboto"/>
                <a:cs typeface="Roboto"/>
                <a:sym typeface="Roboto"/>
              </a:rPr>
              <a:t>The variable is incremented/decremented first, then the new value is used in the expression.</a:t>
            </a:r>
          </a:p>
        </p:txBody>
      </p:sp>
      <p:sp>
        <p:nvSpPr>
          <p:cNvPr id="16" name="TextBox 16"/>
          <p:cNvSpPr txBox="1"/>
          <p:nvPr/>
        </p:nvSpPr>
        <p:spPr>
          <a:xfrm>
            <a:off x="2262634" y="4603998"/>
            <a:ext cx="14814054" cy="460921"/>
          </a:xfrm>
          <a:prstGeom prst="rect">
            <a:avLst/>
          </a:prstGeom>
        </p:spPr>
        <p:txBody>
          <a:bodyPr lIns="0" tIns="0" rIns="0" bIns="0" rtlCol="0" anchor="t">
            <a:spAutoFit/>
          </a:bodyPr>
          <a:lstStyle/>
          <a:p>
            <a:pPr algn="l">
              <a:lnSpc>
                <a:spcPts val="3062"/>
              </a:lnSpc>
            </a:pPr>
            <a:r>
              <a:rPr lang="en-US" sz="2062">
                <a:solidFill>
                  <a:srgbClr val="384653"/>
                </a:solidFill>
                <a:latin typeface="Roboto"/>
                <a:ea typeface="Roboto"/>
                <a:cs typeface="Roboto"/>
                <a:sym typeface="Roboto"/>
              </a:rPr>
              <a:t>Example: y = ++m; (m increments, then y gets new m)</a:t>
            </a:r>
          </a:p>
        </p:txBody>
      </p:sp>
      <p:grpSp>
        <p:nvGrpSpPr>
          <p:cNvPr id="17" name="Group 17"/>
          <p:cNvGrpSpPr/>
          <p:nvPr/>
        </p:nvGrpSpPr>
        <p:grpSpPr>
          <a:xfrm>
            <a:off x="905619" y="5604868"/>
            <a:ext cx="16476761" cy="2163961"/>
            <a:chOff x="0" y="0"/>
            <a:chExt cx="21969015" cy="2885282"/>
          </a:xfrm>
        </p:grpSpPr>
        <p:sp>
          <p:nvSpPr>
            <p:cNvPr id="18" name="Freeform 18"/>
            <p:cNvSpPr/>
            <p:nvPr/>
          </p:nvSpPr>
          <p:spPr>
            <a:xfrm>
              <a:off x="19050" y="19050"/>
              <a:ext cx="21930995" cy="2847213"/>
            </a:xfrm>
            <a:custGeom>
              <a:avLst/>
              <a:gdLst/>
              <a:ahLst/>
              <a:cxnLst/>
              <a:rect l="l" t="t" r="r" b="b"/>
              <a:pathLst>
                <a:path w="21930995" h="2847213">
                  <a:moveTo>
                    <a:pt x="0" y="147193"/>
                  </a:moveTo>
                  <a:cubicBezTo>
                    <a:pt x="0" y="65913"/>
                    <a:pt x="66675" y="0"/>
                    <a:pt x="148971" y="0"/>
                  </a:cubicBezTo>
                  <a:lnTo>
                    <a:pt x="21782024" y="0"/>
                  </a:lnTo>
                  <a:cubicBezTo>
                    <a:pt x="21864320" y="0"/>
                    <a:pt x="21930995" y="65913"/>
                    <a:pt x="21930995" y="147193"/>
                  </a:cubicBezTo>
                  <a:lnTo>
                    <a:pt x="21930995" y="2700020"/>
                  </a:lnTo>
                  <a:cubicBezTo>
                    <a:pt x="21930995" y="2781300"/>
                    <a:pt x="21864320" y="2847213"/>
                    <a:pt x="21782024" y="2847213"/>
                  </a:cubicBezTo>
                  <a:lnTo>
                    <a:pt x="148971" y="2847213"/>
                  </a:lnTo>
                  <a:cubicBezTo>
                    <a:pt x="66675" y="2847213"/>
                    <a:pt x="0" y="2781300"/>
                    <a:pt x="0" y="2700020"/>
                  </a:cubicBezTo>
                  <a:close/>
                </a:path>
              </a:pathLst>
            </a:custGeom>
            <a:solidFill>
              <a:srgbClr val="FAF9F5"/>
            </a:solidFill>
          </p:spPr>
        </p:sp>
        <p:sp>
          <p:nvSpPr>
            <p:cNvPr id="19" name="Freeform 19"/>
            <p:cNvSpPr/>
            <p:nvPr/>
          </p:nvSpPr>
          <p:spPr>
            <a:xfrm>
              <a:off x="0" y="0"/>
              <a:ext cx="21969095" cy="2885313"/>
            </a:xfrm>
            <a:custGeom>
              <a:avLst/>
              <a:gdLst/>
              <a:ahLst/>
              <a:cxnLst/>
              <a:rect l="l" t="t" r="r" b="b"/>
              <a:pathLst>
                <a:path w="21969095" h="2885313">
                  <a:moveTo>
                    <a:pt x="0" y="166243"/>
                  </a:moveTo>
                  <a:cubicBezTo>
                    <a:pt x="0" y="74168"/>
                    <a:pt x="75438" y="0"/>
                    <a:pt x="168021" y="0"/>
                  </a:cubicBezTo>
                  <a:lnTo>
                    <a:pt x="21801074" y="0"/>
                  </a:lnTo>
                  <a:lnTo>
                    <a:pt x="21801074" y="19050"/>
                  </a:lnTo>
                  <a:lnTo>
                    <a:pt x="21801074" y="0"/>
                  </a:lnTo>
                  <a:cubicBezTo>
                    <a:pt x="21893657" y="0"/>
                    <a:pt x="21969095" y="74168"/>
                    <a:pt x="21969095" y="166243"/>
                  </a:cubicBezTo>
                  <a:lnTo>
                    <a:pt x="21950045" y="166243"/>
                  </a:lnTo>
                  <a:lnTo>
                    <a:pt x="21969095" y="166243"/>
                  </a:lnTo>
                  <a:lnTo>
                    <a:pt x="21969095" y="2719070"/>
                  </a:lnTo>
                  <a:lnTo>
                    <a:pt x="21950045" y="2719070"/>
                  </a:lnTo>
                  <a:lnTo>
                    <a:pt x="21969095" y="2719070"/>
                  </a:lnTo>
                  <a:cubicBezTo>
                    <a:pt x="21969095" y="2811145"/>
                    <a:pt x="21893657" y="2885313"/>
                    <a:pt x="21801074" y="2885313"/>
                  </a:cubicBezTo>
                  <a:lnTo>
                    <a:pt x="21801074" y="2866263"/>
                  </a:lnTo>
                  <a:lnTo>
                    <a:pt x="21801074" y="2885313"/>
                  </a:lnTo>
                  <a:lnTo>
                    <a:pt x="168021" y="2885313"/>
                  </a:lnTo>
                  <a:lnTo>
                    <a:pt x="168021" y="2866263"/>
                  </a:lnTo>
                  <a:lnTo>
                    <a:pt x="168021" y="2885313"/>
                  </a:lnTo>
                  <a:cubicBezTo>
                    <a:pt x="75438" y="2885313"/>
                    <a:pt x="0" y="2811018"/>
                    <a:pt x="0" y="2719070"/>
                  </a:cubicBezTo>
                  <a:lnTo>
                    <a:pt x="0" y="166243"/>
                  </a:lnTo>
                  <a:lnTo>
                    <a:pt x="19050" y="166243"/>
                  </a:lnTo>
                  <a:lnTo>
                    <a:pt x="0" y="166243"/>
                  </a:lnTo>
                  <a:moveTo>
                    <a:pt x="38100" y="166243"/>
                  </a:moveTo>
                  <a:lnTo>
                    <a:pt x="38100" y="2719070"/>
                  </a:lnTo>
                  <a:lnTo>
                    <a:pt x="19050" y="2719070"/>
                  </a:lnTo>
                  <a:lnTo>
                    <a:pt x="38100" y="2719070"/>
                  </a:lnTo>
                  <a:cubicBezTo>
                    <a:pt x="38100" y="2789682"/>
                    <a:pt x="96012" y="2847213"/>
                    <a:pt x="168021" y="2847213"/>
                  </a:cubicBezTo>
                  <a:lnTo>
                    <a:pt x="21801074" y="2847213"/>
                  </a:lnTo>
                  <a:cubicBezTo>
                    <a:pt x="21872956" y="2847213"/>
                    <a:pt x="21930995" y="2789682"/>
                    <a:pt x="21930995" y="2719070"/>
                  </a:cubicBezTo>
                  <a:lnTo>
                    <a:pt x="21930995" y="166243"/>
                  </a:lnTo>
                  <a:cubicBezTo>
                    <a:pt x="21930995" y="95631"/>
                    <a:pt x="21873083" y="38100"/>
                    <a:pt x="21801074" y="38100"/>
                  </a:cubicBezTo>
                  <a:lnTo>
                    <a:pt x="168021" y="38100"/>
                  </a:lnTo>
                  <a:lnTo>
                    <a:pt x="168021" y="19050"/>
                  </a:lnTo>
                  <a:lnTo>
                    <a:pt x="168021" y="38100"/>
                  </a:lnTo>
                  <a:cubicBezTo>
                    <a:pt x="96012" y="38100"/>
                    <a:pt x="38100" y="95631"/>
                    <a:pt x="38100" y="166243"/>
                  </a:cubicBezTo>
                  <a:close/>
                </a:path>
              </a:pathLst>
            </a:custGeom>
            <a:solidFill>
              <a:srgbClr val="BFD3D8"/>
            </a:solidFill>
          </p:spPr>
        </p:sp>
      </p:grpSp>
      <p:sp>
        <p:nvSpPr>
          <p:cNvPr id="23" name="TextBox 23"/>
          <p:cNvSpPr txBox="1"/>
          <p:nvPr/>
        </p:nvSpPr>
        <p:spPr>
          <a:xfrm>
            <a:off x="2262634" y="5891510"/>
            <a:ext cx="3285530" cy="458390"/>
          </a:xfrm>
          <a:prstGeom prst="rect">
            <a:avLst/>
          </a:prstGeom>
        </p:spPr>
        <p:txBody>
          <a:bodyPr lIns="0" tIns="0" rIns="0" bIns="0" rtlCol="0" anchor="t">
            <a:spAutoFit/>
          </a:bodyPr>
          <a:lstStyle/>
          <a:p>
            <a:pPr algn="l">
              <a:lnSpc>
                <a:spcPts val="3187"/>
              </a:lnSpc>
            </a:pPr>
            <a:r>
              <a:rPr lang="en-US" sz="2562">
                <a:solidFill>
                  <a:srgbClr val="384653"/>
                </a:solidFill>
                <a:latin typeface="Arimo"/>
                <a:ea typeface="Arimo"/>
                <a:cs typeface="Arimo"/>
                <a:sym typeface="Arimo"/>
              </a:rPr>
              <a:t>Postfix (m++)</a:t>
            </a:r>
          </a:p>
        </p:txBody>
      </p:sp>
      <p:sp>
        <p:nvSpPr>
          <p:cNvPr id="24" name="TextBox 24"/>
          <p:cNvSpPr txBox="1"/>
          <p:nvPr/>
        </p:nvSpPr>
        <p:spPr>
          <a:xfrm>
            <a:off x="2262634" y="6450360"/>
            <a:ext cx="14814054" cy="451396"/>
          </a:xfrm>
          <a:prstGeom prst="rect">
            <a:avLst/>
          </a:prstGeom>
        </p:spPr>
        <p:txBody>
          <a:bodyPr lIns="0" tIns="0" rIns="0" bIns="0" rtlCol="0" anchor="t">
            <a:spAutoFit/>
          </a:bodyPr>
          <a:lstStyle/>
          <a:p>
            <a:pPr algn="l">
              <a:lnSpc>
                <a:spcPts val="3062"/>
              </a:lnSpc>
            </a:pPr>
            <a:r>
              <a:rPr lang="en-US" sz="2062">
                <a:solidFill>
                  <a:srgbClr val="384653"/>
                </a:solidFill>
                <a:latin typeface="Roboto"/>
                <a:ea typeface="Roboto"/>
                <a:cs typeface="Roboto"/>
                <a:sym typeface="Roboto"/>
              </a:rPr>
              <a:t>The original value is used in the expression first, then the variable is incremented/decremented.</a:t>
            </a:r>
          </a:p>
        </p:txBody>
      </p:sp>
      <p:sp>
        <p:nvSpPr>
          <p:cNvPr id="25" name="TextBox 25"/>
          <p:cNvSpPr txBox="1"/>
          <p:nvPr/>
        </p:nvSpPr>
        <p:spPr>
          <a:xfrm>
            <a:off x="2262634" y="7002215"/>
            <a:ext cx="14814054" cy="460921"/>
          </a:xfrm>
          <a:prstGeom prst="rect">
            <a:avLst/>
          </a:prstGeom>
        </p:spPr>
        <p:txBody>
          <a:bodyPr lIns="0" tIns="0" rIns="0" bIns="0" rtlCol="0" anchor="t">
            <a:spAutoFit/>
          </a:bodyPr>
          <a:lstStyle/>
          <a:p>
            <a:pPr algn="l">
              <a:lnSpc>
                <a:spcPts val="3062"/>
              </a:lnSpc>
            </a:pPr>
            <a:r>
              <a:rPr lang="en-US" sz="2062">
                <a:solidFill>
                  <a:srgbClr val="384653"/>
                </a:solidFill>
                <a:latin typeface="Roboto"/>
                <a:ea typeface="Roboto"/>
                <a:cs typeface="Roboto"/>
                <a:sym typeface="Roboto"/>
              </a:rPr>
              <a:t>Example: y = m++; (y gets old m, then m increments)</a:t>
            </a:r>
          </a:p>
        </p:txBody>
      </p:sp>
      <p:grpSp>
        <p:nvGrpSpPr>
          <p:cNvPr id="26" name="Group 26"/>
          <p:cNvGrpSpPr/>
          <p:nvPr/>
        </p:nvGrpSpPr>
        <p:grpSpPr>
          <a:xfrm>
            <a:off x="919906" y="8050114"/>
            <a:ext cx="16448186" cy="1503909"/>
            <a:chOff x="0" y="0"/>
            <a:chExt cx="21930915" cy="2005212"/>
          </a:xfrm>
        </p:grpSpPr>
        <p:sp>
          <p:nvSpPr>
            <p:cNvPr id="27" name="Freeform 27"/>
            <p:cNvSpPr/>
            <p:nvPr/>
          </p:nvSpPr>
          <p:spPr>
            <a:xfrm>
              <a:off x="0" y="0"/>
              <a:ext cx="21930868" cy="2005203"/>
            </a:xfrm>
            <a:custGeom>
              <a:avLst/>
              <a:gdLst/>
              <a:ahLst/>
              <a:cxnLst/>
              <a:rect l="l" t="t" r="r" b="b"/>
              <a:pathLst>
                <a:path w="21930868" h="2005203">
                  <a:moveTo>
                    <a:pt x="0" y="147193"/>
                  </a:moveTo>
                  <a:cubicBezTo>
                    <a:pt x="0" y="65913"/>
                    <a:pt x="65913" y="0"/>
                    <a:pt x="147193" y="0"/>
                  </a:cubicBezTo>
                  <a:lnTo>
                    <a:pt x="21783675" y="0"/>
                  </a:lnTo>
                  <a:cubicBezTo>
                    <a:pt x="21864955" y="0"/>
                    <a:pt x="21930868" y="65913"/>
                    <a:pt x="21930868" y="147193"/>
                  </a:cubicBezTo>
                  <a:lnTo>
                    <a:pt x="21930868" y="1858010"/>
                  </a:lnTo>
                  <a:cubicBezTo>
                    <a:pt x="21930868" y="1939290"/>
                    <a:pt x="21864955" y="2005203"/>
                    <a:pt x="21783675" y="2005203"/>
                  </a:cubicBezTo>
                  <a:lnTo>
                    <a:pt x="147193" y="2005203"/>
                  </a:lnTo>
                  <a:cubicBezTo>
                    <a:pt x="65913" y="2005203"/>
                    <a:pt x="0" y="1939290"/>
                    <a:pt x="0" y="1858010"/>
                  </a:cubicBezTo>
                  <a:close/>
                </a:path>
              </a:pathLst>
            </a:custGeom>
            <a:solidFill>
              <a:srgbClr val="C6E4EB"/>
            </a:solidFill>
          </p:spPr>
        </p:sp>
      </p:grpSp>
      <p:grpSp>
        <p:nvGrpSpPr>
          <p:cNvPr id="28" name="Group 28"/>
          <p:cNvGrpSpPr>
            <a:grpSpLocks noChangeAspect="1"/>
          </p:cNvGrpSpPr>
          <p:nvPr/>
        </p:nvGrpSpPr>
        <p:grpSpPr>
          <a:xfrm>
            <a:off x="1182738" y="8434239"/>
            <a:ext cx="328464" cy="262830"/>
            <a:chOff x="0" y="0"/>
            <a:chExt cx="437952" cy="350440"/>
          </a:xfrm>
        </p:grpSpPr>
        <p:sp>
          <p:nvSpPr>
            <p:cNvPr id="29" name="Freeform 29" descr="preencoded.png"/>
            <p:cNvSpPr/>
            <p:nvPr/>
          </p:nvSpPr>
          <p:spPr>
            <a:xfrm>
              <a:off x="0" y="0"/>
              <a:ext cx="437896" cy="350393"/>
            </a:xfrm>
            <a:custGeom>
              <a:avLst/>
              <a:gdLst/>
              <a:ahLst/>
              <a:cxnLst/>
              <a:rect l="l" t="t" r="r" b="b"/>
              <a:pathLst>
                <a:path w="437896" h="350393">
                  <a:moveTo>
                    <a:pt x="0" y="0"/>
                  </a:moveTo>
                  <a:lnTo>
                    <a:pt x="437896" y="0"/>
                  </a:lnTo>
                  <a:lnTo>
                    <a:pt x="437896" y="350393"/>
                  </a:lnTo>
                  <a:lnTo>
                    <a:pt x="0" y="350393"/>
                  </a:lnTo>
                  <a:lnTo>
                    <a:pt x="0" y="0"/>
                  </a:lnTo>
                  <a:close/>
                </a:path>
              </a:pathLst>
            </a:custGeom>
            <a:blipFill>
              <a:blip r:embed="rId5"/>
              <a:stretch>
                <a:fillRect t="-1459" r="-12" b="-1472"/>
              </a:stretch>
            </a:blipFill>
          </p:spPr>
        </p:sp>
      </p:grpSp>
      <p:sp>
        <p:nvSpPr>
          <p:cNvPr id="30" name="TextBox 30"/>
          <p:cNvSpPr txBox="1"/>
          <p:nvPr/>
        </p:nvSpPr>
        <p:spPr>
          <a:xfrm>
            <a:off x="1774031" y="8321427"/>
            <a:ext cx="15331231" cy="864691"/>
          </a:xfrm>
          <a:prstGeom prst="rect">
            <a:avLst/>
          </a:prstGeom>
        </p:spPr>
        <p:txBody>
          <a:bodyPr lIns="0" tIns="0" rIns="0" bIns="0" rtlCol="0" anchor="t">
            <a:spAutoFit/>
          </a:bodyPr>
          <a:lstStyle/>
          <a:p>
            <a:pPr algn="l">
              <a:lnSpc>
                <a:spcPts val="3062"/>
              </a:lnSpc>
            </a:pPr>
            <a:r>
              <a:rPr lang="en-US" sz="2062">
                <a:solidFill>
                  <a:srgbClr val="000000"/>
                </a:solidFill>
                <a:latin typeface="Roboto"/>
                <a:ea typeface="Roboto"/>
                <a:cs typeface="Roboto"/>
                <a:sym typeface="Roboto"/>
              </a:rPr>
              <a:t>The conditional operator (?:) is a ternary operator used to construct conditional expressions: exp1 ? exp2 : exp3. If exp1 is true, exp2 is evaluated; otherwise, exp3 is evaluated.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1640</Words>
  <Application>Microsoft Office PowerPoint</Application>
  <PresentationFormat>Custom</PresentationFormat>
  <Paragraphs>208</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Roboto Bold</vt:lpstr>
      <vt:lpstr>Arial</vt:lpstr>
      <vt:lpstr>Calibri</vt:lpstr>
      <vt:lpstr>Roboto</vt:lpstr>
      <vt:lpstr>DM Sans</vt:lpstr>
      <vt:lpstr>Consolas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C-Operators-and-Expressions-An-Overview (1).pptx</dc:title>
  <cp:lastModifiedBy>HENIL PATEL</cp:lastModifiedBy>
  <cp:revision>2</cp:revision>
  <dcterms:created xsi:type="dcterms:W3CDTF">2006-08-16T00:00:00Z</dcterms:created>
  <dcterms:modified xsi:type="dcterms:W3CDTF">2025-10-25T03:47:13Z</dcterms:modified>
  <dc:identifier>DAG2w6UQRC8</dc:identifier>
</cp:coreProperties>
</file>